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78" r:id="rId2"/>
    <p:sldId id="379" r:id="rId3"/>
    <p:sldId id="400" r:id="rId4"/>
    <p:sldId id="380" r:id="rId5"/>
    <p:sldId id="381" r:id="rId6"/>
    <p:sldId id="382" r:id="rId7"/>
    <p:sldId id="401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402" r:id="rId17"/>
    <p:sldId id="391" r:id="rId18"/>
    <p:sldId id="392" r:id="rId19"/>
    <p:sldId id="393" r:id="rId20"/>
    <p:sldId id="394" r:id="rId21"/>
    <p:sldId id="395" r:id="rId22"/>
    <p:sldId id="403" r:id="rId23"/>
    <p:sldId id="396" r:id="rId24"/>
    <p:sldId id="397" r:id="rId25"/>
    <p:sldId id="398" r:id="rId26"/>
    <p:sldId id="399" r:id="rId27"/>
    <p:sldId id="263" r:id="rId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00"/>
    <a:srgbClr val="4142FF"/>
    <a:srgbClr val="506078"/>
    <a:srgbClr val="007500"/>
    <a:srgbClr val="505B71"/>
    <a:srgbClr val="E5E3E0"/>
    <a:srgbClr val="46FF5B"/>
    <a:srgbClr val="FE4548"/>
    <a:srgbClr val="9E9F9F"/>
    <a:srgbClr val="22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44"/>
    <p:restoredTop sz="84088"/>
  </p:normalViewPr>
  <p:slideViewPr>
    <p:cSldViewPr snapToGrid="0" snapToObjects="1" showGuides="1">
      <p:cViewPr varScale="1">
        <p:scale>
          <a:sx n="105" d="100"/>
          <a:sy n="105" d="100"/>
        </p:scale>
        <p:origin x="80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119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F4B60-C876-B647-980E-C74A78E023A1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41BEB-0A2E-CA40-8C92-27787517047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635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1BEB-0A2E-CA40-8C92-27787517047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297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1BEB-0A2E-CA40-8C92-277875170475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810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1693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1BEB-0A2E-CA40-8C92-27787517047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1147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3382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1BEB-0A2E-CA40-8C92-277875170475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907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1BEB-0A2E-CA40-8C92-277875170475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1347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1BEB-0A2E-CA40-8C92-277875170475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0610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1BEB-0A2E-CA40-8C92-277875170475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86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1BEB-0A2E-CA40-8C92-277875170475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16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1BEB-0A2E-CA40-8C92-277875170475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0010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1BEB-0A2E-CA40-8C92-277875170475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4630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1BEB-0A2E-CA40-8C92-277875170475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8162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1BEB-0A2E-CA40-8C92-277875170475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1538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1BEB-0A2E-CA40-8C92-27787517047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0996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1BEB-0A2E-CA40-8C92-27787517047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518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1BEB-0A2E-CA40-8C92-277875170475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5932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41BEB-0A2E-CA40-8C92-277875170475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6144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대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23A66-FBA4-8B42-9AFB-F0275445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214B38-8A5E-F44B-8656-E148A77D4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10251622" y="5728512"/>
            <a:ext cx="1521278" cy="810400"/>
          </a:xfrm>
          <a:prstGeom prst="rect">
            <a:avLst/>
          </a:prstGeom>
        </p:spPr>
      </p:pic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B00CBCCB-3299-F94E-A7C0-595E709DFD6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06423" y="4170014"/>
            <a:ext cx="4309193" cy="420500"/>
          </a:xfrm>
          <a:noFill/>
        </p:spPr>
        <p:txBody>
          <a:bodyPr wrap="none" rtlCol="0">
            <a:spAutoFit/>
          </a:bodyPr>
          <a:lstStyle>
            <a:lvl1pPr>
              <a:defRPr kumimoji="1" lang="ko-KR" altLang="en-US" sz="1600" dirty="0" smtClean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457200" lvl="0" indent="-457200">
              <a:lnSpc>
                <a:spcPct val="150000"/>
              </a:lnSpc>
              <a:buFont typeface="+mj-lt"/>
              <a:buAutoNum type="arabicParenR"/>
            </a:pPr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C60C86-8286-6E4F-9387-546894FC4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032" y="472068"/>
            <a:ext cx="4767652" cy="590931"/>
          </a:xfrm>
          <a:noFill/>
        </p:spPr>
        <p:txBody>
          <a:bodyPr wrap="none" rtlCol="0">
            <a:spAutoFit/>
          </a:bodyPr>
          <a:lstStyle>
            <a:lvl1pPr>
              <a:defRPr kumimoji="1" lang="ko-Kore-KR" altLang="en-US" sz="3600" spc="-15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6926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6BAF2-D3B8-9448-96AD-4BBFEF25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0C666-578B-B444-9ED0-828ACF5F5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D04B1-1373-DF4A-BCFB-B9A023969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B23C42-D85B-8841-911C-62DFD4B1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526E85-D41C-354C-ABF0-F4C81F87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ABE5B-BB0B-824D-8583-0719F1B1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2702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ACEF8-C410-4949-A9C6-142F1437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B9B1A3-3760-9B49-BAC9-659F63E2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25F2AA-9DFC-074B-B9D6-DA16321E2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14CCE-E876-0E48-9DAB-A548D5E0D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564113-85A4-3641-93F5-57B620E43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B346EE-586F-4242-978D-02F9D5161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9CFE64-6C40-344A-9413-331A18A0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125D70-8ED5-7C41-A859-799BF895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4318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9B78DD-6BAE-2347-A209-F463B8F7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37884A-9A43-E540-A686-817E7712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6C532-84DD-194D-A08A-719E303A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0490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3ABD6-6140-6A47-AD36-296CF96E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72253-46D5-1D46-9028-499EBA90B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A23E4A-460C-5C45-9238-9CC7081F1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E3231-2383-E84C-919B-4A7BD4B0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B87E21-6BA5-5449-8E7E-974AE7A2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14FC82-5AC3-F047-8C59-E30AB713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1869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65D3C-F96D-B14F-971F-7BF7E150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A8560E-E741-8744-8AA7-81D3169C6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23A36F-D9D7-6C4B-90B4-CC07FB34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BC5BF-2F81-4443-A11C-1625ACEC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3CA94-A0BE-964C-917A-EE46A6B6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570C3-9DAB-B449-829F-7EBB4BB3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6099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461FF-3EB4-4E48-A501-6D9F1387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86D4EF-3235-4048-83EB-697E382F3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C099B-9105-EB4A-ACCB-6982D214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290C0-9C96-3B40-B103-444BB73C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E13CB-8B53-EE43-8DE9-98932F43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5045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FA8C36-32AA-A449-A77E-58DCAD66F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F5FA7C-2384-5142-A1B7-05B2A816F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20745-3BD0-2441-B18B-7DAD3C17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782B7-B159-A243-89D5-D91DB681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CFDAE-EFF0-0541-AE12-06CF8F2A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2153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-33351" y="-6062"/>
            <a:ext cx="12290850" cy="6981627"/>
            <a:chOff x="-18" y="2"/>
            <a:chExt cx="7722" cy="432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8" y="2"/>
              <a:ext cx="77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883" y="2"/>
              <a:ext cx="2818" cy="4276"/>
            </a:xfrm>
            <a:custGeom>
              <a:avLst/>
              <a:gdLst>
                <a:gd name="T0" fmla="*/ 0 w 2818"/>
                <a:gd name="T1" fmla="*/ 0 h 4276"/>
                <a:gd name="T2" fmla="*/ 2818 w 2818"/>
                <a:gd name="T3" fmla="*/ 4276 h 4276"/>
                <a:gd name="T4" fmla="*/ 2818 w 2818"/>
                <a:gd name="T5" fmla="*/ 0 h 4276"/>
                <a:gd name="T6" fmla="*/ 0 w 2818"/>
                <a:gd name="T7" fmla="*/ 0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0" y="0"/>
                  </a:moveTo>
                  <a:lnTo>
                    <a:pt x="2818" y="4276"/>
                  </a:lnTo>
                  <a:lnTo>
                    <a:pt x="28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85" y="2"/>
              <a:ext cx="6090" cy="269"/>
            </a:xfrm>
            <a:custGeom>
              <a:avLst/>
              <a:gdLst>
                <a:gd name="T0" fmla="*/ 6090 w 6090"/>
                <a:gd name="T1" fmla="*/ 0 h 269"/>
                <a:gd name="T2" fmla="*/ 6090 w 6090"/>
                <a:gd name="T3" fmla="*/ 269 h 269"/>
                <a:gd name="T4" fmla="*/ 176 w 6090"/>
                <a:gd name="T5" fmla="*/ 269 h 269"/>
                <a:gd name="T6" fmla="*/ 0 w 6090"/>
                <a:gd name="T7" fmla="*/ 5 h 269"/>
                <a:gd name="T8" fmla="*/ 0 w 6090"/>
                <a:gd name="T9" fmla="*/ 0 h 269"/>
                <a:gd name="T10" fmla="*/ 6090 w 6090"/>
                <a:gd name="T11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0" h="269">
                  <a:moveTo>
                    <a:pt x="6090" y="0"/>
                  </a:moveTo>
                  <a:lnTo>
                    <a:pt x="6090" y="269"/>
                  </a:lnTo>
                  <a:lnTo>
                    <a:pt x="176" y="269"/>
                  </a:lnTo>
                  <a:lnTo>
                    <a:pt x="0" y="5"/>
                  </a:lnTo>
                  <a:lnTo>
                    <a:pt x="0" y="0"/>
                  </a:lnTo>
                  <a:lnTo>
                    <a:pt x="6090" y="0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779" y="2"/>
              <a:ext cx="1783" cy="1016"/>
            </a:xfrm>
            <a:custGeom>
              <a:avLst/>
              <a:gdLst>
                <a:gd name="T0" fmla="*/ 1783 w 1783"/>
                <a:gd name="T1" fmla="*/ 0 h 1016"/>
                <a:gd name="T2" fmla="*/ 1783 w 1783"/>
                <a:gd name="T3" fmla="*/ 1016 h 1016"/>
                <a:gd name="T4" fmla="*/ 669 w 1783"/>
                <a:gd name="T5" fmla="*/ 1016 h 1016"/>
                <a:gd name="T6" fmla="*/ 0 w 1783"/>
                <a:gd name="T7" fmla="*/ 0 h 1016"/>
                <a:gd name="T8" fmla="*/ 1783 w 1783"/>
                <a:gd name="T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3" h="1016">
                  <a:moveTo>
                    <a:pt x="1783" y="0"/>
                  </a:moveTo>
                  <a:lnTo>
                    <a:pt x="1783" y="1016"/>
                  </a:lnTo>
                  <a:lnTo>
                    <a:pt x="669" y="1016"/>
                  </a:lnTo>
                  <a:lnTo>
                    <a:pt x="0" y="0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6219" y="2"/>
              <a:ext cx="1482" cy="2238"/>
            </a:xfrm>
            <a:custGeom>
              <a:avLst/>
              <a:gdLst>
                <a:gd name="T0" fmla="*/ 0 w 1482"/>
                <a:gd name="T1" fmla="*/ 0 h 2238"/>
                <a:gd name="T2" fmla="*/ 1482 w 1482"/>
                <a:gd name="T3" fmla="*/ 2238 h 2238"/>
                <a:gd name="T4" fmla="*/ 1482 w 1482"/>
                <a:gd name="T5" fmla="*/ 0 h 2238"/>
                <a:gd name="T6" fmla="*/ 0 w 1482"/>
                <a:gd name="T7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2" h="2238">
                  <a:moveTo>
                    <a:pt x="0" y="0"/>
                  </a:moveTo>
                  <a:lnTo>
                    <a:pt x="1482" y="2238"/>
                  </a:lnTo>
                  <a:lnTo>
                    <a:pt x="14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-21" y="46"/>
              <a:ext cx="2818" cy="4276"/>
            </a:xfrm>
            <a:custGeom>
              <a:avLst/>
              <a:gdLst>
                <a:gd name="T0" fmla="*/ 2818 w 2818"/>
                <a:gd name="T1" fmla="*/ 4276 h 4276"/>
                <a:gd name="T2" fmla="*/ 0 w 2818"/>
                <a:gd name="T3" fmla="*/ 0 h 4276"/>
                <a:gd name="T4" fmla="*/ 0 w 2818"/>
                <a:gd name="T5" fmla="*/ 4276 h 4276"/>
                <a:gd name="T6" fmla="*/ 2818 w 2818"/>
                <a:gd name="T7" fmla="*/ 4276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2818" y="4276"/>
                  </a:moveTo>
                  <a:lnTo>
                    <a:pt x="0" y="0"/>
                  </a:lnTo>
                  <a:lnTo>
                    <a:pt x="0" y="4276"/>
                  </a:lnTo>
                  <a:lnTo>
                    <a:pt x="2818" y="4276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303" y="4053"/>
              <a:ext cx="6089" cy="269"/>
            </a:xfrm>
            <a:custGeom>
              <a:avLst/>
              <a:gdLst>
                <a:gd name="T0" fmla="*/ 0 w 6089"/>
                <a:gd name="T1" fmla="*/ 269 h 269"/>
                <a:gd name="T2" fmla="*/ 0 w 6089"/>
                <a:gd name="T3" fmla="*/ 0 h 269"/>
                <a:gd name="T4" fmla="*/ 5916 w 6089"/>
                <a:gd name="T5" fmla="*/ 0 h 269"/>
                <a:gd name="T6" fmla="*/ 6089 w 6089"/>
                <a:gd name="T7" fmla="*/ 264 h 269"/>
                <a:gd name="T8" fmla="*/ 6089 w 6089"/>
                <a:gd name="T9" fmla="*/ 269 h 269"/>
                <a:gd name="T10" fmla="*/ 0 w 6089"/>
                <a:gd name="T1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89" h="269">
                  <a:moveTo>
                    <a:pt x="0" y="269"/>
                  </a:moveTo>
                  <a:lnTo>
                    <a:pt x="0" y="0"/>
                  </a:lnTo>
                  <a:lnTo>
                    <a:pt x="5916" y="0"/>
                  </a:lnTo>
                  <a:lnTo>
                    <a:pt x="6089" y="264"/>
                  </a:lnTo>
                  <a:lnTo>
                    <a:pt x="6089" y="269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5" y="3308"/>
              <a:ext cx="1786" cy="1014"/>
            </a:xfrm>
            <a:custGeom>
              <a:avLst/>
              <a:gdLst>
                <a:gd name="T0" fmla="*/ 0 w 1786"/>
                <a:gd name="T1" fmla="*/ 1014 h 1014"/>
                <a:gd name="T2" fmla="*/ 0 w 1786"/>
                <a:gd name="T3" fmla="*/ 0 h 1014"/>
                <a:gd name="T4" fmla="*/ 1114 w 1786"/>
                <a:gd name="T5" fmla="*/ 0 h 1014"/>
                <a:gd name="T6" fmla="*/ 1786 w 1786"/>
                <a:gd name="T7" fmla="*/ 1014 h 1014"/>
                <a:gd name="T8" fmla="*/ 0 w 1786"/>
                <a:gd name="T9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1014">
                  <a:moveTo>
                    <a:pt x="0" y="1014"/>
                  </a:moveTo>
                  <a:lnTo>
                    <a:pt x="0" y="0"/>
                  </a:lnTo>
                  <a:lnTo>
                    <a:pt x="1114" y="0"/>
                  </a:lnTo>
                  <a:lnTo>
                    <a:pt x="1786" y="1014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-21" y="2084"/>
              <a:ext cx="1480" cy="2238"/>
            </a:xfrm>
            <a:custGeom>
              <a:avLst/>
              <a:gdLst>
                <a:gd name="T0" fmla="*/ 1480 w 1480"/>
                <a:gd name="T1" fmla="*/ 2238 h 2238"/>
                <a:gd name="T2" fmla="*/ 0 w 1480"/>
                <a:gd name="T3" fmla="*/ 0 h 2238"/>
                <a:gd name="T4" fmla="*/ 0 w 1480"/>
                <a:gd name="T5" fmla="*/ 2238 h 2238"/>
                <a:gd name="T6" fmla="*/ 1480 w 1480"/>
                <a:gd name="T7" fmla="*/ 2238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0" h="2238">
                  <a:moveTo>
                    <a:pt x="1480" y="2238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1480" y="2238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6455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95250" y="-104774"/>
            <a:ext cx="7639050" cy="6962774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7787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6662" y="-5489"/>
            <a:ext cx="12298661" cy="164934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 userDrawn="1"/>
        </p:nvSpPr>
        <p:spPr>
          <a:xfrm>
            <a:off x="2742153" y="76713"/>
            <a:ext cx="9283772" cy="138651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5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68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중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7234D-A958-ED46-8D9E-D1F85E455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1F6B20-C844-2242-B723-0A879ECB77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AEED55F-AE61-274B-9445-BB9E51BA2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8790" y="3132520"/>
            <a:ext cx="5557932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150494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6639791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-54829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5619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27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8D7F45AC-8C1F-9F4E-9335-84153C3DC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628" y="565678"/>
            <a:ext cx="5606372" cy="2769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C6B7335-8EDF-8447-BB26-95B4AF462C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0" y="5083601"/>
            <a:ext cx="5606372" cy="276999"/>
          </a:xfrm>
        </p:spPr>
        <p:txBody>
          <a:bodyPr wrap="square">
            <a:spAutoFit/>
          </a:bodyPr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884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87790-49B9-CC42-9B1C-5B1A7794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41" y="403602"/>
            <a:ext cx="10515600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65C64D-A4C4-D048-BAEF-0CD8461A8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7FE0C9-1A27-3D41-AA81-A420F27B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8447E4-235B-2845-A7B8-486D34C3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D07F708-94F1-F94D-AB71-FD316CFED236}"/>
              </a:ext>
            </a:extLst>
          </p:cNvPr>
          <p:cNvCxnSpPr>
            <a:cxnSpLocks/>
          </p:cNvCxnSpPr>
          <p:nvPr userDrawn="1"/>
        </p:nvCxnSpPr>
        <p:spPr>
          <a:xfrm>
            <a:off x="387856" y="818352"/>
            <a:ext cx="1060709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9B8A6CE2-615C-9F45-9ECB-9CB9748A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729" y="1014984"/>
            <a:ext cx="5708144" cy="338491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50000"/>
              </a:lnSpc>
              <a:buNone/>
              <a:defRPr kumimoji="1"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3263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C7DD-C3E0-9545-9D9C-F5161D88F61F}"/>
              </a:ext>
            </a:extLst>
          </p:cNvPr>
          <p:cNvSpPr/>
          <p:nvPr userDrawn="1"/>
        </p:nvSpPr>
        <p:spPr>
          <a:xfrm>
            <a:off x="746975" y="669701"/>
            <a:ext cx="10753859" cy="555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C80197-36D6-C740-9025-CD00E2D10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6463" y="6423691"/>
            <a:ext cx="1214371" cy="218587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FA1B531-CBCF-4A45-B20A-FE49569A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4552" y="945746"/>
            <a:ext cx="4765183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 spc="-15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제목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91598F29-B6B3-FD47-AE3A-44456CBAB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04552" y="1320579"/>
            <a:ext cx="5708144" cy="912879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50000"/>
              </a:lnSpc>
              <a:buNone/>
              <a:defRPr kumimoji="1" lang="ko-KR" altLang="en-US" sz="4000" b="1" i="0" spc="-15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소단원 제목</a:t>
            </a:r>
          </a:p>
        </p:txBody>
      </p:sp>
    </p:spTree>
    <p:extLst>
      <p:ext uri="{BB962C8B-B14F-4D97-AF65-F5344CB8AC3E}">
        <p14:creationId xmlns:p14="http://schemas.microsoft.com/office/powerpoint/2010/main" val="359162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8447DDA-C902-B347-BB09-B9AEF1104F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B2A9AA-D88F-A64D-BDE9-7F5BA5D63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8" name="텍스트 개체 틀 24">
            <a:extLst>
              <a:ext uri="{FF2B5EF4-FFF2-40B4-BE49-F238E27FC236}">
                <a16:creationId xmlns:a16="http://schemas.microsoft.com/office/drawing/2014/main" id="{57C354E9-7B3D-8641-80A6-2CD61F2CC1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26">
            <a:extLst>
              <a:ext uri="{FF2B5EF4-FFF2-40B4-BE49-F238E27FC236}">
                <a16:creationId xmlns:a16="http://schemas.microsoft.com/office/drawing/2014/main" id="{306D9578-85EF-8847-AE30-1EE3D096A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8790" y="3132520"/>
            <a:ext cx="5557932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54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447D2C-D7C8-534D-8439-49EF5C0D91E8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545F6-6DB6-6747-8528-356C1DA2A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5198123" y="3075057"/>
            <a:ext cx="1795753" cy="956616"/>
          </a:xfrm>
          <a:prstGeom prst="rect">
            <a:avLst/>
          </a:prstGeom>
        </p:spPr>
      </p:pic>
      <p:sp>
        <p:nvSpPr>
          <p:cNvPr id="9" name="텍스트 개체 틀 24">
            <a:extLst>
              <a:ext uri="{FF2B5EF4-FFF2-40B4-BE49-F238E27FC236}">
                <a16:creationId xmlns:a16="http://schemas.microsoft.com/office/drawing/2014/main" id="{10415C67-D597-5049-8E31-B0CC87755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2071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DAA43-9755-BB4E-9CBE-F5D03B90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023F3-AD78-F746-8D0C-F0113B6E7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6E52EC-2F6D-AE42-AB0D-5EFC54219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DD8FC-5188-0548-97ED-AC54B2C0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9FAF6-3455-B845-8C2E-0E6E605E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306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75740-A94E-AF42-8914-6E335552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967FE-D1F1-2546-AB80-8F86A0C07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699DC-BF9C-4140-ACB2-B75A01DB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0FFFE-8367-574B-9139-9DA36AE7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4DDA2-A905-CF42-8BEC-98E0B9A0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410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6AD788-2A33-EF4A-8DB5-4E81DE88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8255FC-0C10-7242-B097-D920BC016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158E8-F926-9C44-9BF7-AB0D590F9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CFBDA-D4B0-5F40-B8B1-EDCB203C4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595DC-0FC5-4246-B7C4-2E2D42C91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BBF702-067C-AF4A-9427-346616513F89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0" y="-2867891"/>
            <a:ext cx="60325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6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4" r:id="rId4"/>
    <p:sldLayoutId id="2147483664" r:id="rId5"/>
    <p:sldLayoutId id="2147483663" r:id="rId6"/>
    <p:sldLayoutId id="2147483662" r:id="rId7"/>
    <p:sldLayoutId id="2147483650" r:id="rId8"/>
    <p:sldLayoutId id="2147483651" r:id="rId9"/>
    <p:sldLayoutId id="2147483652" r:id="rId10"/>
    <p:sldLayoutId id="2147483653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ftp.gnu.org/gnu/wget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6403" y="4410182"/>
            <a:ext cx="33660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spc="600" dirty="0">
                <a:solidFill>
                  <a:srgbClr val="222A36"/>
                </a:solidFill>
              </a:rPr>
              <a:t>인공지능 프로그래밍 교육</a:t>
            </a:r>
            <a:endParaRPr lang="ko-KR" altLang="en-US" sz="1500" spc="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367" y="2286176"/>
            <a:ext cx="3199268" cy="228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37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2944" y="83814"/>
            <a:ext cx="71944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 err="1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Numpy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배열에는 모양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(shape)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이라는 개념이 존재합니다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배열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(array)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안에 데이터들이 어떤 형태로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어떤 구조로 담겨있는지를 숫자로</a:t>
            </a:r>
            <a:endParaRPr lang="en-US" altLang="ko-KR" sz="1400" dirty="0">
              <a:solidFill>
                <a:srgbClr val="505B7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나타낸 것이 배열에서의 모양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(shape)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입니다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ore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아래 코드를 따라서 타이핑하고 실행해 보세요</a:t>
            </a:r>
            <a:r>
              <a:rPr lang="en-US" altLang="ko-Kore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ore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그리고 그 의미를 이해해 보세요</a:t>
            </a:r>
            <a:r>
              <a:rPr lang="en-US" altLang="ko-Kore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79469E5C-6957-7F4F-8AF9-F6344C07A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79" y="2000759"/>
            <a:ext cx="8121600" cy="2364910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2972919F-4C87-4144-AFF3-74C5EBB0325F}"/>
              </a:ext>
            </a:extLst>
          </p:cNvPr>
          <p:cNvSpPr txBox="1">
            <a:spLocks/>
          </p:cNvSpPr>
          <p:nvPr/>
        </p:nvSpPr>
        <p:spPr>
          <a:xfrm>
            <a:off x="3351444" y="1931153"/>
            <a:ext cx="5847235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넘파이 배열의 </a:t>
            </a:r>
            <a:r>
              <a:rPr lang="en-US" altLang="ko-Kore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shape</a:t>
            </a:r>
            <a:r>
              <a:rPr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속성을 통해 배열의 모양을 확인할 수 있습니다</a:t>
            </a:r>
            <a:r>
              <a:rPr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순서도: 대체 처리 27"/>
          <p:cNvSpPr/>
          <p:nvPr/>
        </p:nvSpPr>
        <p:spPr>
          <a:xfrm>
            <a:off x="8878736" y="3787275"/>
            <a:ext cx="2775134" cy="72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대체 처리 24"/>
          <p:cNvSpPr/>
          <p:nvPr/>
        </p:nvSpPr>
        <p:spPr>
          <a:xfrm>
            <a:off x="8878736" y="2549300"/>
            <a:ext cx="2775134" cy="108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92653F36-2E57-0E49-B8C3-23B0509A3F1A}"/>
              </a:ext>
            </a:extLst>
          </p:cNvPr>
          <p:cNvSpPr txBox="1">
            <a:spLocks/>
          </p:cNvSpPr>
          <p:nvPr/>
        </p:nvSpPr>
        <p:spPr>
          <a:xfrm>
            <a:off x="9126568" y="2627635"/>
            <a:ext cx="2279469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array1</a:t>
            </a:r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경우 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</a:t>
            </a:r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데이터가 한줄로 담겨 있으므로 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(6,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의 결과를 얻을 수 있습니다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9E8A53B7-4C7A-774F-B5EC-36C09AA20C6C}"/>
              </a:ext>
            </a:extLst>
          </p:cNvPr>
          <p:cNvSpPr txBox="1">
            <a:spLocks/>
          </p:cNvSpPr>
          <p:nvPr/>
        </p:nvSpPr>
        <p:spPr>
          <a:xfrm>
            <a:off x="9238349" y="3814381"/>
            <a:ext cx="2181999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array2</a:t>
            </a:r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경우에는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(2,3)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이란 결과가 나왔습니다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0D5B44-FB28-704D-B7E4-1A55C0D9B6F3}"/>
              </a:ext>
            </a:extLst>
          </p:cNvPr>
          <p:cNvSpPr txBox="1"/>
          <p:nvPr/>
        </p:nvSpPr>
        <p:spPr>
          <a:xfrm>
            <a:off x="1078354" y="4914210"/>
            <a:ext cx="2874437" cy="923330"/>
          </a:xfrm>
          <a:prstGeom prst="rect">
            <a:avLst/>
          </a:prstGeom>
          <a:noFill/>
          <a:ln w="25400">
            <a:solidFill>
              <a:srgbClr val="505B7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array ( [ </a:t>
            </a:r>
            <a:r>
              <a:rPr kumimoji="1" lang="en-US" altLang="ko-Kore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 </a:t>
            </a:r>
            <a:r>
              <a:rPr kumimoji="1"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10, 20, 30 </a:t>
            </a:r>
            <a:r>
              <a:rPr kumimoji="1" lang="en-US" altLang="ko-Kore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 </a:t>
            </a:r>
            <a:r>
              <a:rPr kumimoji="1"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</a:t>
            </a:r>
            <a:r>
              <a:rPr kumimoji="1" lang="en-US" altLang="ko-Kore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 </a:t>
            </a:r>
            <a:r>
              <a:rPr kumimoji="1"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40, 50, 60 </a:t>
            </a:r>
            <a:r>
              <a:rPr kumimoji="1" lang="en-US" altLang="ko-Kore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 </a:t>
            </a:r>
            <a:r>
              <a:rPr kumimoji="1"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 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E70B5C-B6F5-CA41-AE4E-715820DBE307}"/>
              </a:ext>
            </a:extLst>
          </p:cNvPr>
          <p:cNvSpPr txBox="1"/>
          <p:nvPr/>
        </p:nvSpPr>
        <p:spPr>
          <a:xfrm>
            <a:off x="4340027" y="4914210"/>
            <a:ext cx="2806116" cy="923330"/>
          </a:xfrm>
          <a:prstGeom prst="rect">
            <a:avLst/>
          </a:prstGeom>
          <a:noFill/>
          <a:ln w="25400">
            <a:solidFill>
              <a:srgbClr val="505B7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array ( [ [ 10, 20, 30 ] ,</a:t>
            </a: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[ 40, 50, 60 ] ] 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2A324B-4A51-FC45-A8C7-FE1E1B92B32D}"/>
              </a:ext>
            </a:extLst>
          </p:cNvPr>
          <p:cNvSpPr txBox="1"/>
          <p:nvPr/>
        </p:nvSpPr>
        <p:spPr>
          <a:xfrm>
            <a:off x="1331721" y="6000151"/>
            <a:ext cx="236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밖에서 부터 보면 </a:t>
            </a:r>
            <a:r>
              <a:rPr kumimoji="1" lang="en-US" altLang="ko-Kore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array2</a:t>
            </a:r>
            <a:r>
              <a:rPr kumimoji="1" lang="ko-Kore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크게 </a:t>
            </a:r>
            <a:r>
              <a:rPr kumimoji="1" lang="en-US" altLang="ko-Kore-KR" sz="1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kumimoji="1" lang="ko-Kore-KR" altLang="en-US" sz="1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요소</a:t>
            </a:r>
            <a:r>
              <a:rPr kumimoji="1" lang="ko-Kore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이루어져 있고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7108CE-D307-1A42-A9B6-14874E2C922F}"/>
              </a:ext>
            </a:extLst>
          </p:cNvPr>
          <p:cNvSpPr txBox="1"/>
          <p:nvPr/>
        </p:nvSpPr>
        <p:spPr>
          <a:xfrm>
            <a:off x="4589703" y="6000151"/>
            <a:ext cx="2306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 두개의 요소는 각각 </a:t>
            </a:r>
            <a:r>
              <a:rPr kumimoji="1" lang="en-US" altLang="ko-Kore-KR" sz="12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kumimoji="1" lang="ko-Kore-KR" altLang="en-US" sz="12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요소</a:t>
            </a:r>
            <a:r>
              <a:rPr kumimoji="1" lang="ko-Kore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이루어져 있으므로</a:t>
            </a:r>
            <a:r>
              <a:rPr kumimoji="1" lang="en-US" altLang="ko-Kore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endParaRPr kumimoji="1" lang="ko-Kore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889C55-5E04-1B4D-B315-F8FC90F55356}"/>
              </a:ext>
            </a:extLst>
          </p:cNvPr>
          <p:cNvSpPr txBox="1"/>
          <p:nvPr/>
        </p:nvSpPr>
        <p:spPr>
          <a:xfrm>
            <a:off x="7786747" y="6000151"/>
            <a:ext cx="2676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kumimoji="1" lang="en-US" altLang="ko-KR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kumimoji="1" lang="en-US" altLang="ko-KR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</a:t>
            </a:r>
            <a:r>
              <a:rPr kumimoji="1"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kumimoji="1" lang="en-US" altLang="ko-KR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kumimoji="1"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구조로 이루어져 있어 </a:t>
            </a:r>
            <a:r>
              <a:rPr kumimoji="1" lang="en-US" altLang="ko-KR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(2,3)</a:t>
            </a:r>
            <a:r>
              <a:rPr kumimoji="1"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모양을 갖습니다</a:t>
            </a:r>
            <a:r>
              <a:rPr kumimoji="1" lang="en-US" altLang="ko-KR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kumimoji="1" lang="ko-Kore-KR" altLang="en-US" sz="14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98A65D-7C96-8245-A152-792A9C0D9194}"/>
              </a:ext>
            </a:extLst>
          </p:cNvPr>
          <p:cNvSpPr/>
          <p:nvPr/>
        </p:nvSpPr>
        <p:spPr>
          <a:xfrm>
            <a:off x="5532259" y="5329818"/>
            <a:ext cx="241504" cy="45719"/>
          </a:xfrm>
          <a:prstGeom prst="rect">
            <a:avLst/>
          </a:prstGeom>
          <a:solidFill>
            <a:srgbClr val="00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98A65D-7C96-8245-A152-792A9C0D9194}"/>
              </a:ext>
            </a:extLst>
          </p:cNvPr>
          <p:cNvSpPr/>
          <p:nvPr/>
        </p:nvSpPr>
        <p:spPr>
          <a:xfrm>
            <a:off x="5950208" y="5329818"/>
            <a:ext cx="241504" cy="45719"/>
          </a:xfrm>
          <a:prstGeom prst="rect">
            <a:avLst/>
          </a:prstGeom>
          <a:solidFill>
            <a:srgbClr val="00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398A65D-7C96-8245-A152-792A9C0D9194}"/>
              </a:ext>
            </a:extLst>
          </p:cNvPr>
          <p:cNvSpPr/>
          <p:nvPr/>
        </p:nvSpPr>
        <p:spPr>
          <a:xfrm>
            <a:off x="6387613" y="5329818"/>
            <a:ext cx="241504" cy="45719"/>
          </a:xfrm>
          <a:prstGeom prst="rect">
            <a:avLst/>
          </a:prstGeom>
          <a:solidFill>
            <a:srgbClr val="00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48" y="286767"/>
            <a:ext cx="245836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배열</a:t>
            </a:r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(array)</a:t>
            </a:r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모양</a:t>
            </a:r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(shape)</a:t>
            </a:r>
          </a:p>
        </p:txBody>
      </p:sp>
    </p:spTree>
    <p:extLst>
      <p:ext uri="{BB962C8B-B14F-4D97-AF65-F5344CB8AC3E}">
        <p14:creationId xmlns:p14="http://schemas.microsoft.com/office/powerpoint/2010/main" val="1569256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32827" y="91669"/>
            <a:ext cx="72633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배열에는 모양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(shape)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이라는 개념이 있었습니다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ore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모양은 숫자가 담긴 튜플 형태로 얻을 수 있었는데</a:t>
            </a:r>
            <a:r>
              <a:rPr lang="en-US" altLang="ko-Kore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ore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여기서 각 숫자는 무엇을 의미할까요</a:t>
            </a:r>
            <a:r>
              <a:rPr lang="en-US" altLang="ko-Kore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  <a:p>
            <a:pPr algn="just">
              <a:lnSpc>
                <a:spcPct val="150000"/>
              </a:lnSpc>
            </a:pPr>
            <a:r>
              <a:rPr lang="ko-Kore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배열에서 원소의 위치를 나타낼 때 필요한 기준인 축</a:t>
            </a:r>
            <a:r>
              <a:rPr lang="en-US" altLang="ko-Kore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(axis)</a:t>
            </a:r>
            <a:r>
              <a:rPr lang="ko-Kore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개념을 통해 이를 알아보고 </a:t>
            </a:r>
            <a:endParaRPr lang="en-US" altLang="en-US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ore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축과 연관지어 넘파이 배열에서의 인덱싱을 알아보겠습니다</a:t>
            </a:r>
            <a:r>
              <a:rPr lang="en-US" altLang="ko-Kore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59938" y="1607853"/>
            <a:ext cx="7266938" cy="331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아래 코드를 따라서 타이핑하고 실행해 보세요</a:t>
            </a:r>
            <a:r>
              <a:rPr lang="en-US" altLang="ko-Kore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ore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그리고 그 의미를 이해해 보세요</a:t>
            </a:r>
            <a:r>
              <a:rPr lang="en-US" altLang="ko-Kore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8A582D5-A930-3248-8F24-86C694C0C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61" b="5295"/>
          <a:stretch/>
        </p:blipFill>
        <p:spPr>
          <a:xfrm>
            <a:off x="1079394" y="4717916"/>
            <a:ext cx="7715766" cy="2052536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pic>
        <p:nvPicPr>
          <p:cNvPr id="31" name="그림 30" descr="스크린샷이(가) 표시된 사진&#10;&#10;자동 생성된 설명">
            <a:extLst>
              <a:ext uri="{FF2B5EF4-FFF2-40B4-BE49-F238E27FC236}">
                <a16:creationId xmlns:a16="http://schemas.microsoft.com/office/drawing/2014/main" id="{B29B1EFA-1417-BD45-A7CD-53EFDDF1D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94" y="1990295"/>
            <a:ext cx="8121600" cy="2632519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grpSp>
        <p:nvGrpSpPr>
          <p:cNvPr id="6" name="그룹 5"/>
          <p:cNvGrpSpPr/>
          <p:nvPr/>
        </p:nvGrpSpPr>
        <p:grpSpPr>
          <a:xfrm>
            <a:off x="8606360" y="2164335"/>
            <a:ext cx="3089582" cy="383395"/>
            <a:chOff x="8226983" y="2187399"/>
            <a:chExt cx="3089582" cy="383395"/>
          </a:xfrm>
        </p:grpSpPr>
        <p:sp>
          <p:nvSpPr>
            <p:cNvPr id="38" name="순서도: 대체 처리 37"/>
            <p:cNvSpPr/>
            <p:nvPr/>
          </p:nvSpPr>
          <p:spPr>
            <a:xfrm>
              <a:off x="8226983" y="2210794"/>
              <a:ext cx="3089582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텍스트 개체 틀 4">
              <a:extLst>
                <a:ext uri="{FF2B5EF4-FFF2-40B4-BE49-F238E27FC236}">
                  <a16:creationId xmlns:a16="http://schemas.microsoft.com/office/drawing/2014/main" id="{92653F36-2E57-0E49-B8C3-23B0509A3F1A}"/>
                </a:ext>
              </a:extLst>
            </p:cNvPr>
            <p:cNvSpPr txBox="1">
              <a:spLocks/>
            </p:cNvSpPr>
            <p:nvPr/>
          </p:nvSpPr>
          <p:spPr>
            <a:xfrm>
              <a:off x="8453423" y="2187399"/>
              <a:ext cx="2681736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ore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파이썬 리스트에서의 인덱싱입니다</a:t>
              </a:r>
              <a:r>
                <a:rPr lang="en-US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606360" y="2794773"/>
            <a:ext cx="3089582" cy="1080000"/>
            <a:chOff x="8226983" y="2817837"/>
            <a:chExt cx="3089582" cy="1080000"/>
          </a:xfrm>
        </p:grpSpPr>
        <p:sp>
          <p:nvSpPr>
            <p:cNvPr id="39" name="순서도: 대체 처리 38"/>
            <p:cNvSpPr/>
            <p:nvPr/>
          </p:nvSpPr>
          <p:spPr>
            <a:xfrm>
              <a:off x="8226983" y="2817837"/>
              <a:ext cx="3089582" cy="108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텍스트 개체 틀 4">
              <a:extLst>
                <a:ext uri="{FF2B5EF4-FFF2-40B4-BE49-F238E27FC236}">
                  <a16:creationId xmlns:a16="http://schemas.microsoft.com/office/drawing/2014/main" id="{9E8A53B7-4C7A-774F-B5EC-36C09AA20C6C}"/>
                </a:ext>
              </a:extLst>
            </p:cNvPr>
            <p:cNvSpPr txBox="1">
              <a:spLocks/>
            </p:cNvSpPr>
            <p:nvPr/>
          </p:nvSpPr>
          <p:spPr>
            <a:xfrm>
              <a:off x="8301197" y="2901783"/>
              <a:ext cx="2908365" cy="9233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ore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데이터들이 단순히 괄호 한개 안에 일렬로 담겨 있는 경우 파이썬 리스트에서의 인덱싱과 동일하게 동작합니다</a:t>
              </a:r>
              <a:r>
                <a:rPr lang="en-US" altLang="ko-Kore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606360" y="4046767"/>
            <a:ext cx="3089582" cy="370298"/>
            <a:chOff x="8226983" y="4069831"/>
            <a:chExt cx="3089582" cy="370298"/>
          </a:xfrm>
        </p:grpSpPr>
        <p:sp>
          <p:nvSpPr>
            <p:cNvPr id="40" name="순서도: 대체 처리 39"/>
            <p:cNvSpPr/>
            <p:nvPr/>
          </p:nvSpPr>
          <p:spPr>
            <a:xfrm>
              <a:off x="8226983" y="4080129"/>
              <a:ext cx="3089582" cy="360000"/>
            </a:xfrm>
            <a:prstGeom prst="flowChartAlternateProcess">
              <a:avLst/>
            </a:prstGeom>
            <a:solidFill>
              <a:srgbClr val="E5E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텍스트 개체 틀 4">
              <a:extLst>
                <a:ext uri="{FF2B5EF4-FFF2-40B4-BE49-F238E27FC236}">
                  <a16:creationId xmlns:a16="http://schemas.microsoft.com/office/drawing/2014/main" id="{52EB77A4-CDAC-074F-BBF7-DF5FF9458E98}"/>
                </a:ext>
              </a:extLst>
            </p:cNvPr>
            <p:cNvSpPr txBox="1">
              <a:spLocks/>
            </p:cNvSpPr>
            <p:nvPr/>
          </p:nvSpPr>
          <p:spPr>
            <a:xfrm>
              <a:off x="8487322" y="4069831"/>
              <a:ext cx="2575026" cy="33849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ore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 경우 배열의 모양은 </a:t>
              </a:r>
              <a:r>
                <a:rPr lang="en-US" altLang="ko-Kore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6,)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입니다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90382" y="160918"/>
            <a:ext cx="2549096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배열</a:t>
            </a:r>
            <a:r>
              <a:rPr lang="en-US" altLang="ko-KR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(array)</a:t>
            </a:r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</a:t>
            </a:r>
            <a:endParaRPr lang="en-US" altLang="ko-KR" sz="2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축</a:t>
            </a:r>
            <a:r>
              <a:rPr lang="en-US" altLang="ko-KR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(axis)</a:t>
            </a:r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</a:t>
            </a:r>
            <a:endParaRPr lang="en-US" altLang="ko-KR" sz="2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인덱싱</a:t>
            </a:r>
            <a:r>
              <a:rPr lang="en-US" altLang="ko-KR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(indexing)</a:t>
            </a:r>
          </a:p>
        </p:txBody>
      </p:sp>
    </p:spTree>
    <p:extLst>
      <p:ext uri="{BB962C8B-B14F-4D97-AF65-F5344CB8AC3E}">
        <p14:creationId xmlns:p14="http://schemas.microsoft.com/office/powerpoint/2010/main" val="427168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30755" y="1836534"/>
            <a:ext cx="7266938" cy="331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아래 코드를 따라서 타이핑하고 실행해 보세요</a:t>
            </a:r>
            <a:r>
              <a:rPr lang="en-US" altLang="ko-Kore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ore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그리고 그 의미를 이해해 보세요</a:t>
            </a:r>
            <a:r>
              <a:rPr lang="en-US" altLang="ko-Kore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03D6525-280C-5342-87E4-A226205F3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94" y="2269486"/>
            <a:ext cx="8121600" cy="4269286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233642" y="98209"/>
            <a:ext cx="82445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ore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배열의 축과 인덱싱에서 배열의 차원을 아주 간단하게 알아보았습니다</a:t>
            </a:r>
            <a:r>
              <a:rPr lang="en-US" altLang="ko-Kore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ore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배열의 차원은 원소의 위치를 나타내기 위해 필요한 축의 갯수입니다</a:t>
            </a:r>
            <a:r>
              <a:rPr lang="en-US" altLang="ko-Kore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ore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보통 대괄호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([])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구분됩니다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배열의 구조에서는 </a:t>
            </a:r>
            <a:r>
              <a:rPr lang="en-US" altLang="ko-KR" sz="1400" b="1" dirty="0">
                <a:solidFill>
                  <a:srgbClr val="0075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400" b="1" dirty="0">
                <a:solidFill>
                  <a:srgbClr val="0075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원소의 원소</a:t>
            </a:r>
            <a:r>
              <a:rPr lang="en-US" altLang="ko-KR" sz="1400" b="1" dirty="0">
                <a:solidFill>
                  <a:srgbClr val="0075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”(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 내 리스트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같이 겹으로 구성된 배열의 깊이를 의미합니다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38" name="순서도: 대체 처리 37"/>
          <p:cNvSpPr/>
          <p:nvPr/>
        </p:nvSpPr>
        <p:spPr>
          <a:xfrm>
            <a:off x="8046904" y="3659759"/>
            <a:ext cx="3270798" cy="36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92653F36-2E57-0E49-B8C3-23B0509A3F1A}"/>
              </a:ext>
            </a:extLst>
          </p:cNvPr>
          <p:cNvSpPr txBox="1">
            <a:spLocks/>
          </p:cNvSpPr>
          <p:nvPr/>
        </p:nvSpPr>
        <p:spPr>
          <a:xfrm>
            <a:off x="8062690" y="3655093"/>
            <a:ext cx="3239226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대괄호 하나로 묶인 배열은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차원 배열입니다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순서도: 대체 처리 16"/>
          <p:cNvSpPr/>
          <p:nvPr/>
        </p:nvSpPr>
        <p:spPr>
          <a:xfrm>
            <a:off x="8046904" y="4729933"/>
            <a:ext cx="3270798" cy="36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92653F36-2E57-0E49-B8C3-23B0509A3F1A}"/>
              </a:ext>
            </a:extLst>
          </p:cNvPr>
          <p:cNvSpPr txBox="1">
            <a:spLocks/>
          </p:cNvSpPr>
          <p:nvPr/>
        </p:nvSpPr>
        <p:spPr>
          <a:xfrm>
            <a:off x="8062690" y="4725267"/>
            <a:ext cx="3239226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대괄호 하나로 묶인 배열은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차원 배열입니다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순서도: 대체 처리 18"/>
          <p:cNvSpPr/>
          <p:nvPr/>
        </p:nvSpPr>
        <p:spPr>
          <a:xfrm>
            <a:off x="8046904" y="5821929"/>
            <a:ext cx="3270798" cy="36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92653F36-2E57-0E49-B8C3-23B0509A3F1A}"/>
              </a:ext>
            </a:extLst>
          </p:cNvPr>
          <p:cNvSpPr txBox="1">
            <a:spLocks/>
          </p:cNvSpPr>
          <p:nvPr/>
        </p:nvSpPr>
        <p:spPr>
          <a:xfrm>
            <a:off x="8062690" y="5817263"/>
            <a:ext cx="3239226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대괄호 하나로 묶인 배열은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차원 배열입니다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79161" y="345424"/>
            <a:ext cx="253787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배열</a:t>
            </a:r>
            <a:r>
              <a:rPr lang="en-US" altLang="ko-KR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(array)</a:t>
            </a:r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</a:t>
            </a:r>
            <a:endParaRPr lang="en-US" altLang="ko-KR" sz="2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차원</a:t>
            </a:r>
            <a:r>
              <a:rPr lang="en-US" altLang="ko-KR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(dimension)</a:t>
            </a:r>
          </a:p>
        </p:txBody>
      </p:sp>
    </p:spTree>
    <p:extLst>
      <p:ext uri="{BB962C8B-B14F-4D97-AF65-F5344CB8AC3E}">
        <p14:creationId xmlns:p14="http://schemas.microsoft.com/office/powerpoint/2010/main" val="551356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40482" y="1661101"/>
            <a:ext cx="7266938" cy="331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아래 코드를 따라서 타이핑하고 실행해 보세요</a:t>
            </a:r>
            <a:r>
              <a:rPr lang="en-US" altLang="ko-Kore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ore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그리고 그 의미를 이해해 보세요</a:t>
            </a:r>
            <a:r>
              <a:rPr lang="en-US" altLang="ko-Kore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83B73E9B-1742-B246-AB93-24CD16A8E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93" y="4882335"/>
            <a:ext cx="8121600" cy="1842141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B0414EE2-8092-FA45-9BB3-DE0671510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93" y="2073675"/>
            <a:ext cx="8121600" cy="2700976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9407CE56-EC42-5B45-B1E4-568DD0EB456A}"/>
              </a:ext>
            </a:extLst>
          </p:cNvPr>
          <p:cNvSpPr txBox="1">
            <a:spLocks/>
          </p:cNvSpPr>
          <p:nvPr/>
        </p:nvSpPr>
        <p:spPr>
          <a:xfrm>
            <a:off x="4274587" y="3308588"/>
            <a:ext cx="1591192" cy="41549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차원 배열입니다</a:t>
            </a:r>
            <a:r>
              <a:rPr lang="en-US" altLang="ko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2" name="직선 연결선[R] 24">
            <a:extLst>
              <a:ext uri="{FF2B5EF4-FFF2-40B4-BE49-F238E27FC236}">
                <a16:creationId xmlns:a16="http://schemas.microsoft.com/office/drawing/2014/main" id="{AA3D4365-7F3B-2149-9B0E-BDE0F7102EA4}"/>
              </a:ext>
            </a:extLst>
          </p:cNvPr>
          <p:cNvCxnSpPr>
            <a:cxnSpLocks/>
          </p:cNvCxnSpPr>
          <p:nvPr/>
        </p:nvCxnSpPr>
        <p:spPr>
          <a:xfrm flipV="1">
            <a:off x="3944525" y="3418567"/>
            <a:ext cx="324000" cy="1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대체 처리 19"/>
          <p:cNvSpPr/>
          <p:nvPr/>
        </p:nvSpPr>
        <p:spPr>
          <a:xfrm>
            <a:off x="8415578" y="4967677"/>
            <a:ext cx="2787551" cy="36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92653F36-2E57-0E49-B8C3-23B0509A3F1A}"/>
              </a:ext>
            </a:extLst>
          </p:cNvPr>
          <p:cNvSpPr txBox="1">
            <a:spLocks/>
          </p:cNvSpPr>
          <p:nvPr/>
        </p:nvSpPr>
        <p:spPr>
          <a:xfrm>
            <a:off x="8815574" y="4964284"/>
            <a:ext cx="1984422" cy="33849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</a:t>
            </a:r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차원 배열의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차원입니다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23" name="순서도: 대체 처리 22"/>
          <p:cNvSpPr/>
          <p:nvPr/>
        </p:nvSpPr>
        <p:spPr>
          <a:xfrm>
            <a:off x="8415578" y="5508239"/>
            <a:ext cx="2787551" cy="36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텍스트 개체 틀 4">
            <a:extLst>
              <a:ext uri="{FF2B5EF4-FFF2-40B4-BE49-F238E27FC236}">
                <a16:creationId xmlns:a16="http://schemas.microsoft.com/office/drawing/2014/main" id="{92653F36-2E57-0E49-B8C3-23B0509A3F1A}"/>
              </a:ext>
            </a:extLst>
          </p:cNvPr>
          <p:cNvSpPr txBox="1">
            <a:spLocks/>
          </p:cNvSpPr>
          <p:nvPr/>
        </p:nvSpPr>
        <p:spPr>
          <a:xfrm>
            <a:off x="8815574" y="5524096"/>
            <a:ext cx="1984422" cy="33849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</a:t>
            </a:r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차원 배열의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차원입니다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25" name="순서도: 대체 처리 24"/>
          <p:cNvSpPr/>
          <p:nvPr/>
        </p:nvSpPr>
        <p:spPr>
          <a:xfrm>
            <a:off x="8415578" y="6008231"/>
            <a:ext cx="2787551" cy="72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92653F36-2E57-0E49-B8C3-23B0509A3F1A}"/>
              </a:ext>
            </a:extLst>
          </p:cNvPr>
          <p:cNvSpPr txBox="1">
            <a:spLocks/>
          </p:cNvSpPr>
          <p:nvPr/>
        </p:nvSpPr>
        <p:spPr>
          <a:xfrm>
            <a:off x="8611577" y="6065161"/>
            <a:ext cx="2450783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모양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튜플의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원소의 개수는 차원과 동일한 의미를 갖습니다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2638" y="86154"/>
            <a:ext cx="50401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우리는 앞에서 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차원 배열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2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차원 배열에 대해 배워보았습니다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AI-KIT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다룰 이미지 데이터는 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차원의 데이터입니다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차원 이상의 배열을 보통 </a:t>
            </a:r>
            <a:r>
              <a:rPr lang="ko-KR" altLang="en-US" sz="14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텐서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(Tensor)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라고 부릅니다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차원 이상의 배열에 대해 간단하게 살펴보겠습니다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-34276" y="359819"/>
            <a:ext cx="249299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차원 이상의 배열</a:t>
            </a:r>
            <a:endParaRPr lang="en-US" altLang="ko-KR" sz="2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텐서</a:t>
            </a:r>
            <a:r>
              <a:rPr lang="en-US" altLang="ko-KR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(Tensor)</a:t>
            </a:r>
          </a:p>
        </p:txBody>
      </p:sp>
    </p:spTree>
    <p:extLst>
      <p:ext uri="{BB962C8B-B14F-4D97-AF65-F5344CB8AC3E}">
        <p14:creationId xmlns:p14="http://schemas.microsoft.com/office/powerpoint/2010/main" val="561807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0209" y="86154"/>
            <a:ext cx="78268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저장되어 있는 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차원 이미지 데이터를 불러오고 직접 확인하기 위한 다양한 방법들이 존재합니다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다양한 이미지 파일 형식으로 이미지 처리와 그래픽 기능을 제공하는 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Python</a:t>
            </a:r>
            <a:r>
              <a:rPr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Imaging</a:t>
            </a:r>
            <a:r>
              <a:rPr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Library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</a:t>
            </a:r>
            <a:endParaRPr lang="en-US" altLang="ko-KR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통해 이미지 데이터를 시각화할 수 있습니다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보통 줄여서 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PIL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이라고 부릅니다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아래의 명령어를 통해 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Python Imaging Library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설치할 수 있습니다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5CABBA-ED4F-184F-A5F0-2F09A3F6A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38" y="1865576"/>
            <a:ext cx="8121600" cy="311172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B1AA757-1CA4-274F-995E-010BBCE49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138" y="2798577"/>
            <a:ext cx="8121600" cy="311172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9C6C1EA-9E6E-FF44-B9FC-08F3751CC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138" y="3139643"/>
            <a:ext cx="1068947" cy="278050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95A56A33-E5AC-424B-845E-540703179E7D}"/>
              </a:ext>
            </a:extLst>
          </p:cNvPr>
          <p:cNvSpPr txBox="1">
            <a:spLocks/>
          </p:cNvSpPr>
          <p:nvPr/>
        </p:nvSpPr>
        <p:spPr>
          <a:xfrm>
            <a:off x="2170364" y="3137924"/>
            <a:ext cx="5096198" cy="3139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폴더에 </a:t>
            </a:r>
            <a:r>
              <a:rPr lang="en-US" alt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aikit_target.jpg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라는 이미지 데이터가 다운로드 되었습니다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3BB4B604-BFCD-2345-8A7B-8EBBAFCBAEEF}"/>
              </a:ext>
            </a:extLst>
          </p:cNvPr>
          <p:cNvSpPr txBox="1">
            <a:spLocks/>
          </p:cNvSpPr>
          <p:nvPr/>
        </p:nvSpPr>
        <p:spPr>
          <a:xfrm>
            <a:off x="1051683" y="3454521"/>
            <a:ext cx="5203202" cy="3139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PIL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라이브러리의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Image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module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아래 명령어를 사용해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solidFill>
                  <a:srgbClr val="0075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import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해주세요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4D51DD96-FA40-0D4E-A1F7-6278F372C701}"/>
              </a:ext>
            </a:extLst>
          </p:cNvPr>
          <p:cNvSpPr txBox="1">
            <a:spLocks/>
          </p:cNvSpPr>
          <p:nvPr/>
        </p:nvSpPr>
        <p:spPr>
          <a:xfrm>
            <a:off x="1061410" y="4138350"/>
            <a:ext cx="5358845" cy="3139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Image module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open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메소드를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사용해 이미지 데이터를 열어볼 수 있습니다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A0AC3D6-0295-4F49-9E02-48708783D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138" y="4496573"/>
            <a:ext cx="8121600" cy="311172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F2AED07-DFCE-5041-BAD3-8F15EAE6F8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38" y="3803161"/>
            <a:ext cx="8121600" cy="311172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34" name="텍스트 개체 틀 4">
            <a:extLst>
              <a:ext uri="{FF2B5EF4-FFF2-40B4-BE49-F238E27FC236}">
                <a16:creationId xmlns:a16="http://schemas.microsoft.com/office/drawing/2014/main" id="{51A43AC3-7726-A645-9DAF-B683E1E8CF2C}"/>
              </a:ext>
            </a:extLst>
          </p:cNvPr>
          <p:cNvSpPr txBox="1">
            <a:spLocks/>
          </p:cNvSpPr>
          <p:nvPr/>
        </p:nvSpPr>
        <p:spPr>
          <a:xfrm>
            <a:off x="1061410" y="4834135"/>
            <a:ext cx="395806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open</a:t>
            </a:r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명령어는 다음과 같은 원리로 사용할 수 있습니다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405EAE-5FE7-BD4E-8893-1F3799FDAA36}"/>
              </a:ext>
            </a:extLst>
          </p:cNvPr>
          <p:cNvSpPr txBox="1"/>
          <p:nvPr/>
        </p:nvSpPr>
        <p:spPr>
          <a:xfrm>
            <a:off x="1071139" y="5277587"/>
            <a:ext cx="3841330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r>
              <a:rPr kumimoji="1" lang="en-US" altLang="ko-KR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Image.open</a:t>
            </a:r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(＇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시각화할 이미지 파일의 경로 </a:t>
            </a:r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’)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B7A8988-4A66-744F-9DB4-9BCAF0CA2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138" y="5976116"/>
            <a:ext cx="8121600" cy="690803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169C1C00-011B-2946-A7E4-13672AC4B91F}"/>
              </a:ext>
            </a:extLst>
          </p:cNvPr>
          <p:cNvSpPr txBox="1">
            <a:spLocks/>
          </p:cNvSpPr>
          <p:nvPr/>
        </p:nvSpPr>
        <p:spPr>
          <a:xfrm>
            <a:off x="1051682" y="5598631"/>
            <a:ext cx="4230436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PIL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통해 불러온 데이터는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PIL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객체임을 확인할 수 있습니다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61410" y="2177496"/>
            <a:ext cx="6096000" cy="6154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PIL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라이브러리의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Image module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사용해 이미지를 확인할 수 있습니다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먼저 아래 명령어를 사용해 이미지 데이터를 다운로드해주세요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34276" y="359819"/>
            <a:ext cx="249299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차원 이상의 배열</a:t>
            </a:r>
            <a:endParaRPr lang="en-US" altLang="ko-KR" sz="2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텐서</a:t>
            </a:r>
            <a:r>
              <a:rPr lang="en-US" altLang="ko-KR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(Tensor)</a:t>
            </a:r>
          </a:p>
        </p:txBody>
      </p:sp>
    </p:spTree>
    <p:extLst>
      <p:ext uri="{BB962C8B-B14F-4D97-AF65-F5344CB8AC3E}">
        <p14:creationId xmlns:p14="http://schemas.microsoft.com/office/powerpoint/2010/main" val="3973951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텍스트 개체 틀 2">
            <a:extLst>
              <a:ext uri="{FF2B5EF4-FFF2-40B4-BE49-F238E27FC236}">
                <a16:creationId xmlns:a16="http://schemas.microsoft.com/office/drawing/2014/main" id="{CDD3B01A-17E0-7248-80E3-6798957C4E52}"/>
              </a:ext>
            </a:extLst>
          </p:cNvPr>
          <p:cNvSpPr txBox="1">
            <a:spLocks/>
          </p:cNvSpPr>
          <p:nvPr/>
        </p:nvSpPr>
        <p:spPr>
          <a:xfrm>
            <a:off x="1060315" y="2560003"/>
            <a:ext cx="7675124" cy="315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kumimoji="1" lang="en-US" altLang="ko-KR" sz="14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wget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명령어를 찾을 수 없다는 에러 메시지가 계속해서 출력되면 아래 과정을 진행해주세요</a:t>
            </a:r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B1AA757-1CA4-274F-995E-010BBCE49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70" y="2212789"/>
            <a:ext cx="8121600" cy="311172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FFBC1AC9-6296-8D48-8194-C93C007B2196}"/>
              </a:ext>
            </a:extLst>
          </p:cNvPr>
          <p:cNvSpPr/>
          <p:nvPr/>
        </p:nvSpPr>
        <p:spPr>
          <a:xfrm>
            <a:off x="1060314" y="3113748"/>
            <a:ext cx="81216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4"/>
              </a:rPr>
              <a:t>http://ftp.gnu.org/gnu/wget/</a:t>
            </a:r>
            <a:r>
              <a:rPr lang="ko-KR" altLang="en-US" sz="1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에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접속한 뒤 최신 버전의 실행 파일을 다운로드 해주세요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7EEE48B-5D66-D04A-8C8F-E227275E24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454"/>
          <a:stretch/>
        </p:blipFill>
        <p:spPr>
          <a:xfrm>
            <a:off x="1079770" y="3489317"/>
            <a:ext cx="3674261" cy="1118459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2CCA954-F9C9-254D-A5BC-861EE6C25354}"/>
              </a:ext>
            </a:extLst>
          </p:cNvPr>
          <p:cNvSpPr/>
          <p:nvPr/>
        </p:nvSpPr>
        <p:spPr>
          <a:xfrm>
            <a:off x="1060314" y="4694270"/>
            <a:ext cx="54890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다운로드 한 파일을 </a:t>
            </a:r>
            <a:r>
              <a:rPr lang="en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C:\Windows\System32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옮겨 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479AE184-DA9C-1B4A-BD5E-5ADE8411E8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432"/>
          <a:stretch/>
        </p:blipFill>
        <p:spPr>
          <a:xfrm>
            <a:off x="1079770" y="5627685"/>
            <a:ext cx="8121601" cy="661319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DFB7038A-2D6A-304D-892C-C21EAC94F30D}"/>
              </a:ext>
            </a:extLst>
          </p:cNvPr>
          <p:cNvSpPr/>
          <p:nvPr/>
        </p:nvSpPr>
        <p:spPr>
          <a:xfrm>
            <a:off x="1060314" y="5300452"/>
            <a:ext cx="52581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아래의 명령어를 사용해서 이미지 파일을 다운로드 해주세요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31959" y="41738"/>
            <a:ext cx="172675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차원 이미지</a:t>
            </a:r>
            <a:endParaRPr lang="en-US" altLang="ko-KR" sz="22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데이터를</a:t>
            </a:r>
            <a:endParaRPr lang="en-US" altLang="ko-KR" sz="22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직접 확인하기</a:t>
            </a:r>
            <a:endParaRPr lang="en-US" altLang="ko-KR" sz="22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(PIL)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231573" y="588362"/>
            <a:ext cx="7566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wget</a:t>
            </a:r>
            <a:r>
              <a:rPr lang="en-US" altLang="ko-KR" sz="20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명령어가 잘 실행이 되지 않는 경우 아래 방법을 따라주세요</a:t>
            </a:r>
            <a:r>
              <a:rPr lang="en-US" altLang="ko-KR" sz="20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20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987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6016" y="2998113"/>
            <a:ext cx="80599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 데이터 확인하기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1643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데이터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090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0429" y="316508"/>
            <a:ext cx="883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넘파이</a:t>
            </a:r>
            <a:r>
              <a:rPr kumimoji="1"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배열을 기반으로 데이터의 </a:t>
            </a: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</a:t>
            </a:r>
            <a:r>
              <a:rPr kumimoji="1"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양한 시각화와 그래프 표현을 위한</a:t>
            </a:r>
            <a:endParaRPr kumimoji="1" lang="en-US" altLang="ko-KR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kumimoji="1"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라이브러리인 </a:t>
            </a:r>
            <a:r>
              <a:rPr kumimoji="1" lang="en-US" altLang="ko-KR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matplotlib</a:t>
            </a: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통한 이미지 데이터 시각화를 살펴보겠습니다</a:t>
            </a:r>
            <a:r>
              <a:rPr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EA12DA7-5372-6D48-8F8A-FFF70BE9A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10" y="2598818"/>
            <a:ext cx="8121600" cy="311172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06A0DF01-7C32-7444-B3E7-C63558AF6323}"/>
              </a:ext>
            </a:extLst>
          </p:cNvPr>
          <p:cNvSpPr txBox="1">
            <a:spLocks/>
          </p:cNvSpPr>
          <p:nvPr/>
        </p:nvSpPr>
        <p:spPr>
          <a:xfrm>
            <a:off x="942610" y="3933175"/>
            <a:ext cx="7849815" cy="58958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400" dirty="0" err="1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plt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imread</a:t>
            </a:r>
            <a:r>
              <a:rPr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()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 err="1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메소드를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사용해 이미지 데이터를 넘파이 배열 형태로 불러올 수 있으며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넘파이 배열 형태의 이미지 데이터를 </a:t>
            </a:r>
            <a:r>
              <a:rPr lang="en-US" altLang="ko-KR" sz="1400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imshow</a:t>
            </a:r>
            <a:r>
              <a:rPr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()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 err="1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메소드를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사용해 시각화할 수 있습니다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solidFill>
                <a:srgbClr val="222A3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5B9F49-4E42-E140-9B05-AC357BD6E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610" y="3539267"/>
            <a:ext cx="8121600" cy="310934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FDFDB7D4-76D0-DE44-833B-AF7EB5E07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10" y="4684072"/>
            <a:ext cx="8121600" cy="1350488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23598B9-8728-BA43-8163-DBF79785A5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0478" y="2955021"/>
            <a:ext cx="1689100" cy="257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610" y="2955021"/>
            <a:ext cx="7454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matplotlib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라이브러리의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 err="1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pyplot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module(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이하 </a:t>
            </a:r>
            <a:r>
              <a:rPr lang="en-US" altLang="ko-KR" sz="1400" dirty="0" err="1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plt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아래 명령어를 사용해 </a:t>
            </a:r>
            <a:r>
              <a:rPr lang="en-US" altLang="ko-KR" sz="1400" dirty="0">
                <a:solidFill>
                  <a:srgbClr val="00B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import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해주세요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보통 </a:t>
            </a:r>
            <a:r>
              <a:rPr lang="en-US" altLang="ko-KR" sz="1400" dirty="0" err="1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plt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라는 별칭으로 불러옵니다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solidFill>
                <a:srgbClr val="222A3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6439" y="41738"/>
            <a:ext cx="175227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차원 이미지</a:t>
            </a:r>
            <a:endParaRPr lang="en-US" altLang="ko-KR" sz="22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데이터를</a:t>
            </a:r>
            <a:endParaRPr lang="en-US" altLang="ko-KR" sz="22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직접 확인하기</a:t>
            </a:r>
            <a:endParaRPr lang="en-US" altLang="ko-KR" sz="22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22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matplotlib</a:t>
            </a:r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2931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B0AA1EB6-8491-F940-BF38-8A5083478D97}"/>
              </a:ext>
            </a:extLst>
          </p:cNvPr>
          <p:cNvSpPr txBox="1">
            <a:spLocks/>
          </p:cNvSpPr>
          <p:nvPr/>
        </p:nvSpPr>
        <p:spPr>
          <a:xfrm>
            <a:off x="1079392" y="2054880"/>
            <a:ext cx="8366163" cy="33105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앞에서 불러왔던 </a:t>
            </a:r>
            <a:r>
              <a:rPr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PIL </a:t>
            </a:r>
            <a:r>
              <a:rPr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객체 형태의 이미지 데이터도 </a:t>
            </a:r>
            <a:r>
              <a:rPr lang="en-US" altLang="ko-KR" sz="14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numpy</a:t>
            </a:r>
            <a:r>
              <a:rPr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배열로 변환하여 시각화할 수 있습니다</a:t>
            </a:r>
            <a:r>
              <a:rPr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6BDC051-6793-7F47-A116-AA7F70BB4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92" y="2443876"/>
            <a:ext cx="8121600" cy="2072408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0C41EA-A722-364E-83E1-3B8387235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826" y="2210525"/>
            <a:ext cx="16891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92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F641EABA-D560-664C-B8BA-45962E71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00" y="3585060"/>
            <a:ext cx="8121600" cy="311172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BF82CE6-CDA8-8842-AE16-7D33D08B3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76" y="4487843"/>
            <a:ext cx="8121600" cy="311172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171A3D4-4590-D849-9A97-CB9733A1AA18}"/>
              </a:ext>
            </a:extLst>
          </p:cNvPr>
          <p:cNvSpPr txBox="1">
            <a:spLocks/>
          </p:cNvSpPr>
          <p:nvPr/>
        </p:nvSpPr>
        <p:spPr>
          <a:xfrm>
            <a:off x="369276" y="3936311"/>
            <a:ext cx="4416733" cy="33105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ko-Kore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OpenCV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cv2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라는 이름으로 </a:t>
            </a:r>
            <a:r>
              <a:rPr lang="en-US" altLang="ko-KR" sz="1400" dirty="0">
                <a:solidFill>
                  <a:srgbClr val="00B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import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할 수 있습니다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solidFill>
                <a:srgbClr val="222A3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3D0070B-1B23-094C-99B7-76765AC17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154" y="2384421"/>
            <a:ext cx="2601186" cy="322051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232826" y="103770"/>
            <a:ext cx="838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ore-KR" sz="14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OpenCV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컴퓨터 비전 및 </a:t>
            </a:r>
            <a:r>
              <a:rPr kumimoji="1" lang="ko-KR" altLang="en-US" sz="14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머신러닝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라이브러리입니다</a:t>
            </a: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컴퓨터 비전은 인간의 시각이 할 수 있는 일을 기계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할 수 있도록 연구하는 최신 연구 분야 중 하나입니다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4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OpenCV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</a:t>
            </a: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2500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개가 넘는 컴퓨터 비전 알고리즘과 </a:t>
            </a:r>
            <a:r>
              <a:rPr kumimoji="1" lang="ko-KR" altLang="en-US" sz="14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머신러닝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알고리즘을 포함하고 있습니다</a:t>
            </a: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아래의 명령어를 사용해 </a:t>
            </a:r>
            <a:r>
              <a:rPr lang="en-US" altLang="ko-KR" sz="14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OpenCV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설치할 수 있습니다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3487" y="34648"/>
            <a:ext cx="176522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차원 이미지</a:t>
            </a:r>
            <a:endParaRPr lang="en-US" altLang="ko-KR" sz="22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데이터를</a:t>
            </a:r>
            <a:endParaRPr lang="en-US" altLang="ko-KR" sz="22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직접 확인하기</a:t>
            </a:r>
            <a:endParaRPr lang="en-US" altLang="ko-KR" sz="22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22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OpenCV</a:t>
            </a:r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)_1</a:t>
            </a:r>
          </a:p>
        </p:txBody>
      </p:sp>
    </p:spTree>
    <p:extLst>
      <p:ext uri="{BB962C8B-B14F-4D97-AF65-F5344CB8AC3E}">
        <p14:creationId xmlns:p14="http://schemas.microsoft.com/office/powerpoint/2010/main" val="3903936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-221677" y="4774975"/>
            <a:ext cx="5069005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-221675" y="3798612"/>
            <a:ext cx="7138041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-221674" y="5733945"/>
            <a:ext cx="5619806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 dirty="0"/>
          </a:p>
        </p:txBody>
      </p:sp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9A3C80D0-BB8C-F740-9E6D-714C1E6BE933}"/>
              </a:ext>
            </a:extLst>
          </p:cNvPr>
          <p:cNvSpPr txBox="1">
            <a:spLocks/>
          </p:cNvSpPr>
          <p:nvPr/>
        </p:nvSpPr>
        <p:spPr>
          <a:xfrm>
            <a:off x="7457223" y="1159791"/>
            <a:ext cx="3579585" cy="2150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ko-KR" altLang="en-US" sz="10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</a:t>
            </a:r>
            <a:endParaRPr lang="en-US" altLang="ko-KR" sz="10000" dirty="0">
              <a:solidFill>
                <a:srgbClr val="505B7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kumimoji="1" lang="ko-KR" altLang="en-US" sz="10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</a:t>
            </a:r>
            <a:endParaRPr kumimoji="1" lang="en-US" altLang="ko-KR" sz="10000" dirty="0">
              <a:solidFill>
                <a:srgbClr val="505B7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9425" y="3809613"/>
            <a:ext cx="64471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컴퓨터에서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 데이터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 어떤 방식으로 존재하는지 알아봅시다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19426" y="4785976"/>
            <a:ext cx="50690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컴퓨터에서 이미지 데이터를 직접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해봅시다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319425" y="208942"/>
            <a:ext cx="2528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학습목표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408078" y="1230684"/>
            <a:ext cx="15357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19426" y="5741232"/>
            <a:ext cx="56786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 데이터를 간단하게 다뤄보는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방법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배워봅시다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5097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2060FA9-12B1-DF45-974D-891B1E27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69" y="1072710"/>
            <a:ext cx="8121600" cy="684579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8A4604B-02A3-184E-8DD5-8768BFE35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69" y="2561987"/>
            <a:ext cx="8121600" cy="3310874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46B07363-8BA6-F34C-9EA7-4E4AC1372419}"/>
              </a:ext>
            </a:extLst>
          </p:cNvPr>
          <p:cNvSpPr txBox="1">
            <a:spLocks/>
          </p:cNvSpPr>
          <p:nvPr/>
        </p:nvSpPr>
        <p:spPr>
          <a:xfrm>
            <a:off x="1079770" y="5914258"/>
            <a:ext cx="6721814" cy="70269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동일한 방법으로 이미지 데이터를 시각화 했지만 이전과는 다른 결과가 나왔습니다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어째서 이런 결과가 나왔을까요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ko-KR" altLang="en-US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9769" y="1957122"/>
            <a:ext cx="8491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cv2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imread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역시 이미지를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넘파이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배열 형태로 불러옵니다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넘파이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배열 형태이므로 앞에서 배웠던 </a:t>
            </a:r>
            <a:r>
              <a:rPr lang="en-US" altLang="ko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matplotlib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라이브러리를 사용해 이미지를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시각화해보겠습니다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9769" y="443032"/>
            <a:ext cx="6651886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cv2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라이브러리의 </a:t>
            </a:r>
            <a:r>
              <a:rPr kumimoji="1" lang="en-US" altLang="ko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imread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메소드를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사용해 이미지 데이터를 불러올 수 있습니다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imread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메소드의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인자로는 이미지의 경로를 설정해주면 됩니다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577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C5B59B3D-384D-BC45-B5B3-8091BC8EE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31"/>
          <a:stretch/>
        </p:blipFill>
        <p:spPr>
          <a:xfrm>
            <a:off x="1077995" y="3731806"/>
            <a:ext cx="5010120" cy="2853451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6077C4-0D30-4B4A-A43C-1AF34A5B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994" y="1859794"/>
            <a:ext cx="8121600" cy="516546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28FB3-2905-9B43-9DF9-E546497612B3}"/>
              </a:ext>
            </a:extLst>
          </p:cNvPr>
          <p:cNvSpPr txBox="1"/>
          <p:nvPr/>
        </p:nvSpPr>
        <p:spPr>
          <a:xfrm>
            <a:off x="1314546" y="2511512"/>
            <a:ext cx="3037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(216,     </a:t>
            </a:r>
            <a:r>
              <a:rPr kumimoji="1"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79, </a:t>
            </a:r>
            <a:r>
              <a:rPr kumimoji="1"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</a:t>
            </a:r>
            <a:r>
              <a:rPr kumimoji="1"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47)</a:t>
            </a:r>
            <a:endParaRPr kumimoji="1" lang="en-US" altLang="ko-Kore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A3FDC623-84AE-7A4C-AF03-2CFF86B5C70D}"/>
              </a:ext>
            </a:extLst>
          </p:cNvPr>
          <p:cNvSpPr txBox="1">
            <a:spLocks/>
          </p:cNvSpPr>
          <p:nvPr/>
        </p:nvSpPr>
        <p:spPr>
          <a:xfrm>
            <a:off x="1077994" y="2853738"/>
            <a:ext cx="1266649" cy="41549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ore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 </a:t>
            </a:r>
            <a:r>
              <a:rPr lang="ko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채널 값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D9F191C5-BF5D-2C44-AAB8-F94B4CFAD38C}"/>
              </a:ext>
            </a:extLst>
          </p:cNvPr>
          <p:cNvSpPr txBox="1">
            <a:spLocks/>
          </p:cNvSpPr>
          <p:nvPr/>
        </p:nvSpPr>
        <p:spPr>
          <a:xfrm>
            <a:off x="1950260" y="2853738"/>
            <a:ext cx="1386408" cy="41549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ore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 </a:t>
            </a:r>
            <a:r>
              <a:rPr lang="ko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채널 값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63CD5671-0BBF-0F4F-8B36-488809A18F33}"/>
              </a:ext>
            </a:extLst>
          </p:cNvPr>
          <p:cNvSpPr txBox="1">
            <a:spLocks/>
          </p:cNvSpPr>
          <p:nvPr/>
        </p:nvSpPr>
        <p:spPr>
          <a:xfrm>
            <a:off x="2921751" y="2853738"/>
            <a:ext cx="1386408" cy="41549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ore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 </a:t>
            </a:r>
            <a:r>
              <a:rPr lang="ko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채널 값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37C94A-46D8-8244-829A-03372B0189CE}"/>
              </a:ext>
            </a:extLst>
          </p:cNvPr>
          <p:cNvSpPr txBox="1"/>
          <p:nvPr/>
        </p:nvSpPr>
        <p:spPr>
          <a:xfrm>
            <a:off x="6003194" y="2511512"/>
            <a:ext cx="2859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(47,</a:t>
            </a:r>
            <a:r>
              <a:rPr kumimoji="1"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</a:t>
            </a:r>
            <a:r>
              <a:rPr kumimoji="1"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79, </a:t>
            </a:r>
            <a:r>
              <a:rPr kumimoji="1"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</a:t>
            </a:r>
            <a:r>
              <a:rPr kumimoji="1"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216)</a:t>
            </a:r>
            <a:endParaRPr kumimoji="1" lang="en-US" altLang="ko-Kore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1C253DCD-7860-634E-97C3-6AD0B57F8F04}"/>
              </a:ext>
            </a:extLst>
          </p:cNvPr>
          <p:cNvSpPr txBox="1">
            <a:spLocks/>
          </p:cNvSpPr>
          <p:nvPr/>
        </p:nvSpPr>
        <p:spPr>
          <a:xfrm>
            <a:off x="5677482" y="2853738"/>
            <a:ext cx="1266649" cy="41549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</a:t>
            </a:r>
            <a:r>
              <a:rPr lang="en-US" altLang="ko-Kore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채널 값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C3E2B1C-1377-1A47-98C0-154328A9B2BC}"/>
              </a:ext>
            </a:extLst>
          </p:cNvPr>
          <p:cNvSpPr txBox="1">
            <a:spLocks/>
          </p:cNvSpPr>
          <p:nvPr/>
        </p:nvSpPr>
        <p:spPr>
          <a:xfrm>
            <a:off x="6608419" y="2853738"/>
            <a:ext cx="1386408" cy="41549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ore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 </a:t>
            </a:r>
            <a:r>
              <a:rPr lang="ko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채널 값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A4600237-D56D-3B49-9259-88E6273AA13E}"/>
              </a:ext>
            </a:extLst>
          </p:cNvPr>
          <p:cNvSpPr txBox="1">
            <a:spLocks/>
          </p:cNvSpPr>
          <p:nvPr/>
        </p:nvSpPr>
        <p:spPr>
          <a:xfrm>
            <a:off x="7573347" y="2853738"/>
            <a:ext cx="1386408" cy="41549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ore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 </a:t>
            </a:r>
            <a:r>
              <a:rPr lang="ko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채널 값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왼쪽/오른쪽 화살표[L] 8">
            <a:extLst>
              <a:ext uri="{FF2B5EF4-FFF2-40B4-BE49-F238E27FC236}">
                <a16:creationId xmlns:a16="http://schemas.microsoft.com/office/drawing/2014/main" id="{6FEB387B-2754-3448-8490-F38B91541590}"/>
              </a:ext>
            </a:extLst>
          </p:cNvPr>
          <p:cNvSpPr/>
          <p:nvPr/>
        </p:nvSpPr>
        <p:spPr>
          <a:xfrm>
            <a:off x="4650660" y="2613322"/>
            <a:ext cx="762034" cy="300988"/>
          </a:xfrm>
          <a:prstGeom prst="leftRightArrow">
            <a:avLst/>
          </a:prstGeom>
          <a:solidFill>
            <a:srgbClr val="505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0B7D423B-04C4-BE41-AD34-7A87FFB174F4}"/>
              </a:ext>
            </a:extLst>
          </p:cNvPr>
          <p:cNvSpPr txBox="1">
            <a:spLocks/>
          </p:cNvSpPr>
          <p:nvPr/>
        </p:nvSpPr>
        <p:spPr>
          <a:xfrm>
            <a:off x="1346895" y="3297530"/>
            <a:ext cx="2787262" cy="3139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ko-KR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matplotlib</a:t>
            </a:r>
            <a:r>
              <a:rPr lang="ko-KR" altLang="en-US" dirty="0" err="1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</a:t>
            </a:r>
            <a:r>
              <a:rPr lang="ko-KR" altLang="en-US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불러온 이미지 데이터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4E31D67C-106D-E54A-8F4A-1C96FF86371B}"/>
              </a:ext>
            </a:extLst>
          </p:cNvPr>
          <p:cNvSpPr txBox="1">
            <a:spLocks/>
          </p:cNvSpPr>
          <p:nvPr/>
        </p:nvSpPr>
        <p:spPr>
          <a:xfrm>
            <a:off x="5915432" y="3269236"/>
            <a:ext cx="2864372" cy="3139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ko-KR" dirty="0" err="1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opencv</a:t>
            </a:r>
            <a:r>
              <a:rPr lang="en-US" altLang="ko-KR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(cv2)</a:t>
            </a:r>
            <a:r>
              <a:rPr lang="ko-KR" altLang="en-US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불러온 이미지 데이터</a:t>
            </a:r>
          </a:p>
        </p:txBody>
      </p:sp>
      <p:cxnSp>
        <p:nvCxnSpPr>
          <p:cNvPr id="30" name="직선 연결선[R] 27">
            <a:extLst>
              <a:ext uri="{FF2B5EF4-FFF2-40B4-BE49-F238E27FC236}">
                <a16:creationId xmlns:a16="http://schemas.microsoft.com/office/drawing/2014/main" id="{AAADE510-790A-7349-8749-C518B8EEA4B7}"/>
              </a:ext>
            </a:extLst>
          </p:cNvPr>
          <p:cNvCxnSpPr>
            <a:cxnSpLocks/>
          </p:cNvCxnSpPr>
          <p:nvPr/>
        </p:nvCxnSpPr>
        <p:spPr>
          <a:xfrm flipV="1">
            <a:off x="3065817" y="3943791"/>
            <a:ext cx="637190" cy="8506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29">
            <a:extLst>
              <a:ext uri="{FF2B5EF4-FFF2-40B4-BE49-F238E27FC236}">
                <a16:creationId xmlns:a16="http://schemas.microsoft.com/office/drawing/2014/main" id="{61123556-30F1-0443-A834-EF62508B2520}"/>
              </a:ext>
            </a:extLst>
          </p:cNvPr>
          <p:cNvCxnSpPr>
            <a:cxnSpLocks/>
          </p:cNvCxnSpPr>
          <p:nvPr/>
        </p:nvCxnSpPr>
        <p:spPr>
          <a:xfrm flipV="1">
            <a:off x="4291773" y="3948044"/>
            <a:ext cx="1239177" cy="1"/>
          </a:xfrm>
          <a:prstGeom prst="line">
            <a:avLst/>
          </a:prstGeom>
          <a:ln w="254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735369" y="3692427"/>
            <a:ext cx="35794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ore-KR" sz="1400" dirty="0" err="1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cvtColor</a:t>
            </a:r>
            <a:r>
              <a:rPr lang="en-US" altLang="ko-Kore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</a:t>
            </a:r>
            <a:r>
              <a:rPr lang="ko-KR" altLang="en-US" sz="140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사용해 </a:t>
            </a:r>
            <a:r>
              <a:rPr lang="en-US" altLang="ko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BGR</a:t>
            </a:r>
            <a:r>
              <a:rPr lang="ko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이미지를</a:t>
            </a:r>
            <a:endParaRPr lang="en-US" altLang="ko-KR" sz="1400" dirty="0">
              <a:solidFill>
                <a:srgbClr val="B7181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RGB</a:t>
            </a:r>
            <a:r>
              <a:rPr lang="ko-KR" altLang="en-US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이미지로 변환할 수 있습니다</a:t>
            </a:r>
            <a:r>
              <a:rPr lang="en-US" altLang="ko-KR" sz="1400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solidFill>
                <a:srgbClr val="B7181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09189" y="6053718"/>
            <a:ext cx="241311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BGR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데이터를 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RGB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순서로 </a:t>
            </a:r>
            <a:endParaRPr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바꾸는 방법은 왼쪽과 같습니다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 flipH="1">
            <a:off x="6328589" y="6187600"/>
            <a:ext cx="342501" cy="26776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24370" y="4278806"/>
            <a:ext cx="482602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동일 이미지의 같은 위치에 존재하는 픽셀의 채널 순서가</a:t>
            </a:r>
            <a:endParaRPr lang="en-US" altLang="ko-KR" sz="1400" dirty="0">
              <a:solidFill>
                <a:srgbClr val="222A3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뒤바뀌어 있는 것을 확인할 수 있습니다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이렇게 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cv2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경우 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BGR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순서로 이미지 데이터를 불러옵니다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400" dirty="0">
              <a:solidFill>
                <a:srgbClr val="222A3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이는 역사적 관습 때문인데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우리는 불편함을 감수하고 </a:t>
            </a:r>
            <a:endParaRPr lang="en-US" altLang="ko-KR" sz="1400" dirty="0">
              <a:solidFill>
                <a:srgbClr val="222A3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사용해야합니다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400" dirty="0">
              <a:solidFill>
                <a:srgbClr val="222A3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24937" y="184940"/>
            <a:ext cx="76894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바로 </a:t>
            </a:r>
            <a:r>
              <a:rPr kumimoji="1" lang="en-US" altLang="ko-KR" sz="16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OpenCV</a:t>
            </a:r>
            <a:r>
              <a:rPr kumimoji="1"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이미지 데이터를 </a:t>
            </a:r>
            <a:r>
              <a:rPr kumimoji="1"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RGB </a:t>
            </a:r>
            <a:r>
              <a:rPr kumimoji="1"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순서가 아닌 </a:t>
            </a:r>
            <a:r>
              <a:rPr kumimoji="1"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BGR </a:t>
            </a:r>
            <a:r>
              <a:rPr kumimoji="1"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순서로 불러오기 때문입니다</a:t>
            </a:r>
            <a:r>
              <a:rPr kumimoji="1"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cv2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불러온 이미지 데이터의 높이는 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200,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너비는 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위치하고 있는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픽셀의</a:t>
            </a:r>
            <a:endParaRPr lang="en-US" altLang="ko-KR" sz="16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번째 축 원소를 확인해보겠습니다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sz="16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93487" y="34648"/>
            <a:ext cx="176522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차원 이미지</a:t>
            </a:r>
            <a:endParaRPr lang="en-US" altLang="ko-KR" sz="22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데이터를</a:t>
            </a:r>
            <a:endParaRPr lang="en-US" altLang="ko-KR" sz="22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직접 확인하기</a:t>
            </a:r>
            <a:endParaRPr lang="en-US" altLang="ko-KR" sz="22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22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OpenCV</a:t>
            </a:r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)_2</a:t>
            </a:r>
          </a:p>
        </p:txBody>
      </p:sp>
    </p:spTree>
    <p:extLst>
      <p:ext uri="{BB962C8B-B14F-4D97-AF65-F5344CB8AC3E}">
        <p14:creationId xmlns:p14="http://schemas.microsoft.com/office/powerpoint/2010/main" val="1617840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4063" y="2713445"/>
            <a:ext cx="8443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 데이터를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간단하게 </a:t>
            </a:r>
            <a:b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다뤄보는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방법을 배워봅시다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1643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데이터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396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0590" y="340000"/>
            <a:ext cx="52688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앞에서 불러온 이미지 배열의 </a:t>
            </a: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모양을 확인해보면 </a:t>
            </a:r>
            <a:endParaRPr lang="en-US" altLang="ko-KR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아래와 같은 결과를 얻을 수 있습니다</a:t>
            </a:r>
            <a:r>
              <a:rPr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6F5FABE-5422-4942-85FA-1461CD61E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995" y="2014866"/>
            <a:ext cx="8121600" cy="510323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045C8F7-92DC-5F42-8BE8-7CA6009FDBEC}"/>
              </a:ext>
            </a:extLst>
          </p:cNvPr>
          <p:cNvSpPr txBox="1">
            <a:spLocks/>
          </p:cNvSpPr>
          <p:nvPr/>
        </p:nvSpPr>
        <p:spPr>
          <a:xfrm>
            <a:off x="4140306" y="2927550"/>
            <a:ext cx="3928202" cy="33105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이미지의 각 축은 아래와 같은 의미를 갖습니다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62DA97-FE2B-764E-A941-E3293E9B4D3A}"/>
              </a:ext>
            </a:extLst>
          </p:cNvPr>
          <p:cNvSpPr txBox="1"/>
          <p:nvPr/>
        </p:nvSpPr>
        <p:spPr>
          <a:xfrm>
            <a:off x="4312604" y="3366391"/>
            <a:ext cx="3442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(588,  329,    3)</a:t>
            </a:r>
          </a:p>
        </p:txBody>
      </p: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78CF4C8C-438F-F24F-963A-A168BE4563CC}"/>
              </a:ext>
            </a:extLst>
          </p:cNvPr>
          <p:cNvSpPr txBox="1">
            <a:spLocks/>
          </p:cNvSpPr>
          <p:nvPr/>
        </p:nvSpPr>
        <p:spPr>
          <a:xfrm>
            <a:off x="4214590" y="4023883"/>
            <a:ext cx="1156370" cy="77457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이미지의 높이</a:t>
            </a:r>
            <a:endParaRPr lang="en-US" altLang="ko-KR" dirty="0">
              <a:solidFill>
                <a:srgbClr val="B7181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(height, h)</a:t>
            </a:r>
            <a:endParaRPr lang="en-US" altLang="ko-Kore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13AB11F9-5E35-914E-B0ED-1092C4C8D201}"/>
              </a:ext>
            </a:extLst>
          </p:cNvPr>
          <p:cNvSpPr txBox="1">
            <a:spLocks/>
          </p:cNvSpPr>
          <p:nvPr/>
        </p:nvSpPr>
        <p:spPr>
          <a:xfrm>
            <a:off x="5389881" y="4023883"/>
            <a:ext cx="1156370" cy="77457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이미지의 너비</a:t>
            </a:r>
            <a:endParaRPr lang="en-US" altLang="ko-KR" dirty="0">
              <a:solidFill>
                <a:srgbClr val="B7181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(width, w)</a:t>
            </a:r>
            <a:endParaRPr lang="en-US" altLang="ko-Kore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텍스트 개체 틀 4">
            <a:extLst>
              <a:ext uri="{FF2B5EF4-FFF2-40B4-BE49-F238E27FC236}">
                <a16:creationId xmlns:a16="http://schemas.microsoft.com/office/drawing/2014/main" id="{73595C06-99E6-A146-828F-BECAB9639940}"/>
              </a:ext>
            </a:extLst>
          </p:cNvPr>
          <p:cNvSpPr txBox="1">
            <a:spLocks/>
          </p:cNvSpPr>
          <p:nvPr/>
        </p:nvSpPr>
        <p:spPr>
          <a:xfrm>
            <a:off x="6659703" y="4066713"/>
            <a:ext cx="1209974" cy="77457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이미지의 채널</a:t>
            </a:r>
            <a:endParaRPr lang="en-US" altLang="ko-KR" dirty="0">
              <a:solidFill>
                <a:srgbClr val="B7181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00000"/>
              </a:lnSpc>
            </a:pPr>
            <a:r>
              <a:rPr lang="en-US" altLang="ko-KR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컬러이미지는</a:t>
            </a:r>
            <a:r>
              <a:rPr lang="en-US" altLang="ko-KR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R,G,B</a:t>
            </a:r>
            <a:r>
              <a:rPr lang="ko-KR" altLang="en-US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채널</a:t>
            </a:r>
            <a:r>
              <a:rPr lang="en-US" altLang="ko-KR" dirty="0">
                <a:solidFill>
                  <a:srgbClr val="B7181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US" altLang="ko-Kore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0526" y="126119"/>
            <a:ext cx="2278188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차원 이미지</a:t>
            </a:r>
            <a:endParaRPr lang="en-US" altLang="ko-KR" sz="2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데이터를</a:t>
            </a:r>
            <a:endParaRPr lang="en-US" altLang="ko-KR" sz="2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직접 다루어 보기</a:t>
            </a:r>
            <a:endParaRPr lang="en-US" altLang="ko-KR" sz="2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41359" y="5190163"/>
            <a:ext cx="71208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데이터의 높이는 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588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픽셀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너비는 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329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픽셀로 이루어져 있으며</a:t>
            </a:r>
            <a:endParaRPr lang="en-US" altLang="ko-KR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R,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G, B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세 채널의 조합으로   색을 표현하고 있는 것이죠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실제로 각 축이 높이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너비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채널의 의미를 갖는지를 직접 인덱싱을 통해 살펴보겠습니다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현재 이미지데이터는 </a:t>
            </a:r>
            <a:r>
              <a:rPr lang="ko-KR" altLang="en-US" sz="14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넘파이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배열이므로 </a:t>
            </a:r>
            <a:r>
              <a:rPr lang="ko-KR" altLang="en-US" sz="14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넘파이에서의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인덱싱을 사용할 수 있습니다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433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6CA62E0A-9901-7846-9C87-E691A294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621" y="2688851"/>
            <a:ext cx="8121600" cy="3080607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3230589" y="194822"/>
            <a:ext cx="8953703" cy="11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데이터의 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축의 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0~300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까지의 데이터만 인덱싱하니 이미지 높이의 일부분만 </a:t>
            </a:r>
            <a:endParaRPr lang="en-US" altLang="ko-KR" sz="16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가지고 온 것을 확인할 수 있습니다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6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이렇게 </a:t>
            </a:r>
            <a:r>
              <a:rPr lang="ko-KR" altLang="en-US" sz="16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넘파이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형태의 이미지 데이터에서 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축은 높이를 의미합니다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6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CDD3B01A-17E0-7248-80E3-6798957C4E52}"/>
              </a:ext>
            </a:extLst>
          </p:cNvPr>
          <p:cNvSpPr txBox="1">
            <a:spLocks/>
          </p:cNvSpPr>
          <p:nvPr/>
        </p:nvSpPr>
        <p:spPr>
          <a:xfrm>
            <a:off x="2019165" y="2278997"/>
            <a:ext cx="5581271" cy="2969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kumimoji="1"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데이터의 </a:t>
            </a:r>
            <a:r>
              <a:rPr kumimoji="1"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kumimoji="1"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축을 인덱싱을 통해 일부만 가져와 보겠습니다</a:t>
            </a:r>
            <a:r>
              <a:rPr kumimoji="1"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222A3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7FDF2-3D73-A049-8268-F63396B1E783}"/>
              </a:ext>
            </a:extLst>
          </p:cNvPr>
          <p:cNvSpPr txBox="1"/>
          <p:nvPr/>
        </p:nvSpPr>
        <p:spPr>
          <a:xfrm>
            <a:off x="7814838" y="5856206"/>
            <a:ext cx="1582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원본</a:t>
            </a:r>
            <a:r>
              <a:rPr kumimoji="1"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이미지</a:t>
            </a:r>
            <a:endParaRPr kumimoji="1"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kumimoji="1"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모양 </a:t>
            </a:r>
            <a:r>
              <a:rPr kumimoji="1"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kumimoji="1"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(588,</a:t>
            </a:r>
            <a:r>
              <a:rPr kumimoji="1"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329,</a:t>
            </a:r>
            <a:r>
              <a:rPr kumimoji="1"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3)</a:t>
            </a:r>
            <a:endParaRPr kumimoji="1" lang="ko-Kore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92EBD503-0B3D-AE46-BBF5-94D96D0E5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593" y="3162740"/>
            <a:ext cx="1398965" cy="252889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55253" y="42017"/>
            <a:ext cx="210346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차원 이미지</a:t>
            </a:r>
            <a:endParaRPr lang="en-US" altLang="ko-KR" sz="22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데이터를</a:t>
            </a:r>
            <a:endParaRPr lang="en-US" altLang="ko-KR" sz="22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직접 다루어 보기</a:t>
            </a:r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</a:p>
          <a:p>
            <a:pPr algn="r"/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</a:t>
            </a:r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번 축</a:t>
            </a:r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높이</a:t>
            </a:r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(h)</a:t>
            </a:r>
          </a:p>
        </p:txBody>
      </p:sp>
    </p:spTree>
    <p:extLst>
      <p:ext uri="{BB962C8B-B14F-4D97-AF65-F5344CB8AC3E}">
        <p14:creationId xmlns:p14="http://schemas.microsoft.com/office/powerpoint/2010/main" val="182443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BC7FDF2-3D73-A049-8268-F63396B1E783}"/>
              </a:ext>
            </a:extLst>
          </p:cNvPr>
          <p:cNvSpPr txBox="1"/>
          <p:nvPr/>
        </p:nvSpPr>
        <p:spPr>
          <a:xfrm>
            <a:off x="7604245" y="5856206"/>
            <a:ext cx="1797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원본</a:t>
            </a:r>
            <a:r>
              <a:rPr kumimoji="1"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이미지</a:t>
            </a:r>
            <a:endParaRPr kumimoji="1"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kumimoji="1"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모양 </a:t>
            </a:r>
            <a:r>
              <a:rPr kumimoji="1"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kumimoji="1"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(588,</a:t>
            </a:r>
            <a:r>
              <a:rPr kumimoji="1"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329,</a:t>
            </a:r>
            <a:r>
              <a:rPr kumimoji="1"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3)</a:t>
            </a:r>
            <a:endParaRPr kumimoji="1" lang="ko-Kore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0D5C684A-BD03-334E-A4CA-15CAED1E8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158" y="2691570"/>
            <a:ext cx="8121600" cy="3068160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3230589" y="194822"/>
            <a:ext cx="89537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데이터의 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축의 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0~200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까지의 데이터만 인덱싱하니 이미지 너비의 일부분만</a:t>
            </a:r>
            <a:endParaRPr lang="en-US" altLang="ko-KR" sz="16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가지고 온 것을 확인할 수 있습니다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이렇게 </a:t>
            </a:r>
            <a:r>
              <a:rPr lang="ko-KR" altLang="en-US" sz="16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넘파이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형태의 이미지 데이터에서 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축은 너비를 의미합니다</a:t>
            </a:r>
            <a:r>
              <a:rPr lang="en-US" altLang="ko-KR" sz="16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6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CDD3B01A-17E0-7248-80E3-6798957C4E52}"/>
              </a:ext>
            </a:extLst>
          </p:cNvPr>
          <p:cNvSpPr txBox="1">
            <a:spLocks/>
          </p:cNvSpPr>
          <p:nvPr/>
        </p:nvSpPr>
        <p:spPr>
          <a:xfrm>
            <a:off x="2022974" y="2278997"/>
            <a:ext cx="7277651" cy="2969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kumimoji="1"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데이터의 </a:t>
            </a:r>
            <a:r>
              <a:rPr kumimoji="1"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kumimoji="1"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축을 인덱싱을 통해 일부만 가져와 보겠습니다</a:t>
            </a:r>
            <a:r>
              <a:rPr kumimoji="1"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222A3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92EBD503-0B3D-AE46-BBF5-94D96D0E5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398" y="3162740"/>
            <a:ext cx="1398965" cy="252889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5254" y="42017"/>
            <a:ext cx="210346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차원 이미지</a:t>
            </a:r>
            <a:endParaRPr lang="en-US" altLang="ko-KR" sz="22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데이터를</a:t>
            </a:r>
            <a:endParaRPr lang="en-US" altLang="ko-KR" sz="22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직접 다루어 보기</a:t>
            </a:r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</a:p>
          <a:p>
            <a:pPr algn="r"/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번 축</a:t>
            </a:r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너비</a:t>
            </a:r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(w)</a:t>
            </a:r>
          </a:p>
        </p:txBody>
      </p:sp>
    </p:spTree>
    <p:extLst>
      <p:ext uri="{BB962C8B-B14F-4D97-AF65-F5344CB8AC3E}">
        <p14:creationId xmlns:p14="http://schemas.microsoft.com/office/powerpoint/2010/main" val="1698119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DD3B01A-17E0-7248-80E3-6798957C4E52}"/>
              </a:ext>
            </a:extLst>
          </p:cNvPr>
          <p:cNvSpPr txBox="1">
            <a:spLocks/>
          </p:cNvSpPr>
          <p:nvPr/>
        </p:nvSpPr>
        <p:spPr>
          <a:xfrm>
            <a:off x="349822" y="1914798"/>
            <a:ext cx="8706628" cy="2733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데이터의 높이는 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200,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너비는 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위치하고 있는 픽셀의 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축 원소를 확인해보겠습니다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222A3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EF22A22F-2C65-8C47-A4AB-52BD3371E84B}"/>
              </a:ext>
            </a:extLst>
          </p:cNvPr>
          <p:cNvSpPr txBox="1">
            <a:spLocks/>
          </p:cNvSpPr>
          <p:nvPr/>
        </p:nvSpPr>
        <p:spPr>
          <a:xfrm>
            <a:off x="736906" y="3461133"/>
            <a:ext cx="3994190" cy="35086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축의 각 원소는 아래와 같은 의미를 같습니다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solidFill>
                <a:srgbClr val="222A3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26365" y="4152413"/>
            <a:ext cx="3196518" cy="962707"/>
            <a:chOff x="714274" y="4152413"/>
            <a:chExt cx="3196518" cy="9627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B9B97B-99AB-1148-B45C-5DE63B5BA407}"/>
                </a:ext>
              </a:extLst>
            </p:cNvPr>
            <p:cNvSpPr txBox="1"/>
            <p:nvPr/>
          </p:nvSpPr>
          <p:spPr>
            <a:xfrm>
              <a:off x="714274" y="4152413"/>
              <a:ext cx="31965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(216,</a:t>
              </a:r>
              <a:r>
                <a:rPr kumimoji="1" lang="ko-KR" altLang="en-US" sz="3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 </a:t>
              </a:r>
              <a:r>
                <a:rPr kumimoji="1" lang="en-US" altLang="ko-KR" sz="3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79,  </a:t>
              </a:r>
              <a:r>
                <a:rPr kumimoji="1" lang="ko-KR" altLang="en-US" sz="3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kumimoji="1" lang="en-US" altLang="ko-KR" sz="3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47)</a:t>
              </a:r>
              <a:endParaRPr kumimoji="1" lang="en-US" altLang="ko-Kore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4" name="텍스트 개체 틀 4">
              <a:extLst>
                <a:ext uri="{FF2B5EF4-FFF2-40B4-BE49-F238E27FC236}">
                  <a16:creationId xmlns:a16="http://schemas.microsoft.com/office/drawing/2014/main" id="{C97A0CFB-A87B-DD47-A56F-0DE9130AFC27}"/>
                </a:ext>
              </a:extLst>
            </p:cNvPr>
            <p:cNvSpPr txBox="1">
              <a:spLocks/>
            </p:cNvSpPr>
            <p:nvPr/>
          </p:nvSpPr>
          <p:spPr>
            <a:xfrm>
              <a:off x="714274" y="4745788"/>
              <a:ext cx="1078031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ore-KR" dirty="0">
                  <a:solidFill>
                    <a:srgbClr val="B7181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R </a:t>
              </a:r>
              <a:r>
                <a:rPr lang="ko-KR" altLang="en-US" dirty="0">
                  <a:solidFill>
                    <a:srgbClr val="B7181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채널 값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5" name="텍스트 개체 틀 4">
              <a:extLst>
                <a:ext uri="{FF2B5EF4-FFF2-40B4-BE49-F238E27FC236}">
                  <a16:creationId xmlns:a16="http://schemas.microsoft.com/office/drawing/2014/main" id="{69726A1C-012A-BE45-AC09-2A8A8F17632A}"/>
                </a:ext>
              </a:extLst>
            </p:cNvPr>
            <p:cNvSpPr txBox="1">
              <a:spLocks/>
            </p:cNvSpPr>
            <p:nvPr/>
          </p:nvSpPr>
          <p:spPr>
            <a:xfrm>
              <a:off x="1810715" y="4745788"/>
              <a:ext cx="912562" cy="33849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ore-KR" dirty="0">
                  <a:solidFill>
                    <a:srgbClr val="B7181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G </a:t>
              </a:r>
              <a:r>
                <a:rPr lang="ko-KR" altLang="en-US" dirty="0">
                  <a:solidFill>
                    <a:srgbClr val="B7181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채널 값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6" name="텍스트 개체 틀 4">
              <a:extLst>
                <a:ext uri="{FF2B5EF4-FFF2-40B4-BE49-F238E27FC236}">
                  <a16:creationId xmlns:a16="http://schemas.microsoft.com/office/drawing/2014/main" id="{756BD8D7-B06E-134C-A565-BF277CD30047}"/>
                </a:ext>
              </a:extLst>
            </p:cNvPr>
            <p:cNvSpPr txBox="1">
              <a:spLocks/>
            </p:cNvSpPr>
            <p:nvPr/>
          </p:nvSpPr>
          <p:spPr>
            <a:xfrm>
              <a:off x="2786282" y="4745788"/>
              <a:ext cx="912562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lang="ko-KR" altLang="en-US" sz="1200" kern="1200" smtClean="0">
                  <a:solidFill>
                    <a:schemeClr val="tx1"/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ore-KR" dirty="0">
                  <a:solidFill>
                    <a:srgbClr val="B7181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B </a:t>
              </a:r>
              <a:r>
                <a:rPr lang="ko-KR" altLang="en-US" dirty="0">
                  <a:solidFill>
                    <a:srgbClr val="B7181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채널 값</a:t>
              </a:r>
              <a:endPara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EF907DC8-1BFF-E74D-BEE8-DA838D2E6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78" y="2308887"/>
            <a:ext cx="8121600" cy="522769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0265B80C-37E2-9744-B493-FC9808D63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900" y="3403153"/>
            <a:ext cx="1735552" cy="27178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4EE7265-8508-B24C-BE55-86018E5B1A83}"/>
              </a:ext>
            </a:extLst>
          </p:cNvPr>
          <p:cNvSpPr/>
          <p:nvPr/>
        </p:nvSpPr>
        <p:spPr>
          <a:xfrm>
            <a:off x="5972300" y="4263836"/>
            <a:ext cx="124615" cy="14229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CE1789FD-47CB-BC4A-9928-44F7DE0E3A5D}"/>
              </a:ext>
            </a:extLst>
          </p:cNvPr>
          <p:cNvSpPr txBox="1">
            <a:spLocks/>
          </p:cNvSpPr>
          <p:nvPr/>
        </p:nvSpPr>
        <p:spPr>
          <a:xfrm>
            <a:off x="7861738" y="3990477"/>
            <a:ext cx="3848483" cy="1641475"/>
          </a:xfrm>
          <a:prstGeom prst="rect">
            <a:avLst/>
          </a:prstGeom>
          <a:noFill/>
          <a:ln w="25400">
            <a:solidFill>
              <a:srgbClr val="506078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실제 눈으로 직접 확인하면 빨간색에 가까운 색입니다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그러므로 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RGB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채널 값 중 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채널의 값이 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216</a:t>
            </a:r>
            <a:r>
              <a:rPr lang="ko-KR" altLang="en-US" sz="1400" dirty="0" err="1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가장 높은 것이죠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 algn="just">
              <a:lnSpc>
                <a:spcPct val="100000"/>
              </a:lnSpc>
            </a:pP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이렇게 이미지 데이터는 기본적으로 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R, G, B</a:t>
            </a:r>
            <a:r>
              <a:rPr lang="ko-KR" altLang="en-US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순서로 존재합니다</a:t>
            </a:r>
            <a:r>
              <a:rPr lang="en-US" altLang="ko-KR" sz="14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solidFill>
                <a:srgbClr val="222A3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5" name="직선 연결선[R] 23">
            <a:extLst>
              <a:ext uri="{FF2B5EF4-FFF2-40B4-BE49-F238E27FC236}">
                <a16:creationId xmlns:a16="http://schemas.microsoft.com/office/drawing/2014/main" id="{0CC76CD1-7441-9449-A716-005DA83E741C}"/>
              </a:ext>
            </a:extLst>
          </p:cNvPr>
          <p:cNvCxnSpPr>
            <a:cxnSpLocks/>
          </p:cNvCxnSpPr>
          <p:nvPr/>
        </p:nvCxnSpPr>
        <p:spPr>
          <a:xfrm>
            <a:off x="6081591" y="4328529"/>
            <a:ext cx="1780147" cy="544323"/>
          </a:xfrm>
          <a:prstGeom prst="line">
            <a:avLst/>
          </a:prstGeom>
          <a:ln w="254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78899" y="5578071"/>
            <a:ext cx="4768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 </a:t>
            </a:r>
            <a:r>
              <a:rPr lang="ko-KR" altLang="en-US" sz="12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채널</a:t>
            </a:r>
            <a:r>
              <a:rPr lang="en-US" altLang="ko-KR" sz="12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2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2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</a:t>
            </a:r>
            <a:r>
              <a:rPr lang="ko-KR" altLang="en-US" sz="12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채널</a:t>
            </a:r>
            <a:r>
              <a:rPr lang="en-US" altLang="ko-KR" sz="12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2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2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 </a:t>
            </a:r>
            <a:r>
              <a:rPr lang="ko-KR" altLang="en-US" sz="12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채널 값들의 조합으로 색상을 표현하고 있습니다</a:t>
            </a:r>
            <a:r>
              <a:rPr lang="en-US" altLang="ko-KR" sz="12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실제로 높이는 </a:t>
            </a:r>
            <a:r>
              <a:rPr lang="en-US" altLang="ko-KR" sz="12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200,</a:t>
            </a:r>
            <a:r>
              <a:rPr lang="ko-KR" altLang="en-US" sz="12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너비는 </a:t>
            </a:r>
            <a:r>
              <a:rPr lang="en-US" altLang="ko-KR" sz="12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</a:t>
            </a:r>
            <a:r>
              <a:rPr lang="ko-KR" altLang="en-US" sz="12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위치는 아래와 같습니다</a:t>
            </a:r>
            <a:r>
              <a:rPr lang="en-US" altLang="ko-KR" sz="12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200" dirty="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7096" y="99342"/>
            <a:ext cx="240161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차원 이미지</a:t>
            </a:r>
            <a:endParaRPr lang="en-US" altLang="ko-KR" sz="2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데이터를</a:t>
            </a:r>
            <a:endParaRPr lang="en-US" altLang="ko-KR" sz="2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직접 다루어 보기</a:t>
            </a:r>
            <a:r>
              <a:rPr lang="en-US" altLang="ko-KR" sz="2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</a:p>
          <a:p>
            <a:pPr algn="r"/>
            <a:r>
              <a:rPr lang="en-US" altLang="ko-KR" sz="2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번 축</a:t>
            </a:r>
            <a:r>
              <a:rPr lang="en-US" altLang="ko-KR" sz="2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채널</a:t>
            </a:r>
            <a:r>
              <a:rPr lang="en-US" altLang="ko-KR" sz="2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(R, G, B)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963078" y="594065"/>
            <a:ext cx="91557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데이터의 </a:t>
            </a:r>
            <a:r>
              <a:rPr lang="en-US" altLang="ko-KR" sz="20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20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축은 어떤 것을 의미하는지 직접 확인해보도록 하겠습니다</a:t>
            </a:r>
            <a:r>
              <a:rPr lang="en-US" altLang="ko-KR" sz="20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20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3973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89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4745" y="2998113"/>
            <a:ext cx="79225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 데이터가 존재하는 방식</a:t>
            </a:r>
            <a:endParaRPr lang="en-US" altLang="ko-KR" sz="5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1643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데이터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464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CDD3B01A-17E0-7248-80E3-6798957C4E52}"/>
              </a:ext>
            </a:extLst>
          </p:cNvPr>
          <p:cNvSpPr txBox="1">
            <a:spLocks/>
          </p:cNvSpPr>
          <p:nvPr/>
        </p:nvSpPr>
        <p:spPr>
          <a:xfrm>
            <a:off x="3230666" y="113989"/>
            <a:ext cx="8371953" cy="13311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우리가 일반적으로 접하는 컬러 이미지가 아래에 있습니다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컴퓨터에서 컬러 이미지 데이터는 아래와 같이 </a:t>
            </a:r>
            <a:r>
              <a:rPr lang="ko-KR" altLang="en-US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빨강</a:t>
            </a:r>
            <a:r>
              <a:rPr lang="en-US" altLang="ko-KR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(R)</a:t>
            </a:r>
            <a:r>
              <a:rPr lang="ko-KR" altLang="en-US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채널</a:t>
            </a:r>
            <a:r>
              <a:rPr lang="en-US" altLang="ko-KR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초록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(G)</a:t>
            </a:r>
            <a:r>
              <a:rPr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채널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파랑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(B)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채널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</a:t>
            </a:r>
            <a:endParaRPr lang="en-US" altLang="ko-KR" sz="1400" dirty="0">
              <a:solidFill>
                <a:srgbClr val="505B7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가지 채널의 조합으로 이루어져있습니다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컴퓨터는 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R, G, B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세가지 색의 조합을 통해 특정 색깔을 표현할 수 있습니다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505B7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2" name="그림 31" descr="그리기이(가) 표시된 사진&#10;&#10;자동 생성된 설명">
            <a:extLst>
              <a:ext uri="{FF2B5EF4-FFF2-40B4-BE49-F238E27FC236}">
                <a16:creationId xmlns:a16="http://schemas.microsoft.com/office/drawing/2014/main" id="{B6D48F54-2902-5E4A-93F3-08655C326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731" y="2178302"/>
            <a:ext cx="2316976" cy="418838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CC13E4-BADC-E04C-8382-3091C581289A}"/>
              </a:ext>
            </a:extLst>
          </p:cNvPr>
          <p:cNvSpPr/>
          <p:nvPr/>
        </p:nvSpPr>
        <p:spPr>
          <a:xfrm>
            <a:off x="7912225" y="2745058"/>
            <a:ext cx="2077200" cy="3729600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3A738F-C8B3-2944-B5F5-77560169D18F}"/>
              </a:ext>
            </a:extLst>
          </p:cNvPr>
          <p:cNvSpPr/>
          <p:nvPr/>
        </p:nvSpPr>
        <p:spPr>
          <a:xfrm>
            <a:off x="7100846" y="2461680"/>
            <a:ext cx="2077200" cy="3729600"/>
          </a:xfrm>
          <a:prstGeom prst="rect">
            <a:avLst/>
          </a:prstGeom>
          <a:blipFill dpi="0" rotWithShape="1">
            <a:blip r:embed="rId4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6ADA227-D485-D142-88A2-C37A477CE759}"/>
              </a:ext>
            </a:extLst>
          </p:cNvPr>
          <p:cNvSpPr/>
          <p:nvPr/>
        </p:nvSpPr>
        <p:spPr>
          <a:xfrm>
            <a:off x="6289466" y="2178302"/>
            <a:ext cx="2077200" cy="3729600"/>
          </a:xfrm>
          <a:prstGeom prst="rect">
            <a:avLst/>
          </a:prstGeom>
          <a:blipFill dpi="0" rotWithShape="1">
            <a:blip r:embed="rId5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898A10-E79B-0C49-B977-8B6C56A7BC49}"/>
              </a:ext>
            </a:extLst>
          </p:cNvPr>
          <p:cNvSpPr txBox="1"/>
          <p:nvPr/>
        </p:nvSpPr>
        <p:spPr>
          <a:xfrm>
            <a:off x="8014292" y="1717809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solidFill>
                  <a:srgbClr val="FE454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</a:t>
            </a:r>
            <a:endParaRPr kumimoji="1" lang="ko-Kore-KR" altLang="en-US" sz="2800" dirty="0">
              <a:solidFill>
                <a:srgbClr val="FE454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9AB377-70C7-2349-9DAC-781B1151B052}"/>
              </a:ext>
            </a:extLst>
          </p:cNvPr>
          <p:cNvSpPr txBox="1"/>
          <p:nvPr/>
        </p:nvSpPr>
        <p:spPr>
          <a:xfrm>
            <a:off x="8818369" y="1997406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solidFill>
                  <a:srgbClr val="46FF5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</a:t>
            </a:r>
            <a:endParaRPr kumimoji="1" lang="ko-Kore-KR" altLang="en-US" sz="2800" dirty="0">
              <a:solidFill>
                <a:srgbClr val="46FF5B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FBDE73-FCCA-4346-9EA4-410E7C627AC0}"/>
              </a:ext>
            </a:extLst>
          </p:cNvPr>
          <p:cNvSpPr txBox="1"/>
          <p:nvPr/>
        </p:nvSpPr>
        <p:spPr>
          <a:xfrm>
            <a:off x="9629749" y="2285626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>
                <a:solidFill>
                  <a:srgbClr val="4142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</a:t>
            </a:r>
            <a:endParaRPr kumimoji="1" lang="ko-Kore-KR" altLang="en-US" sz="2800" dirty="0">
              <a:solidFill>
                <a:srgbClr val="4142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104809" y="212929"/>
            <a:ext cx="25635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컴퓨터에서의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953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CDD3B01A-17E0-7248-80E3-6798957C4E52}"/>
              </a:ext>
            </a:extLst>
          </p:cNvPr>
          <p:cNvSpPr txBox="1">
            <a:spLocks/>
          </p:cNvSpPr>
          <p:nvPr/>
        </p:nvSpPr>
        <p:spPr>
          <a:xfrm>
            <a:off x="2887361" y="126261"/>
            <a:ext cx="9010725" cy="13065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ko-KR" altLang="en-US" sz="13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우리가 눈을 통해 색깔을 직관적으로 알 수 있듯이 컴퓨터도 다양한 색깔을 자동으로 구분할 수 있을까요</a:t>
            </a:r>
            <a:r>
              <a:rPr lang="en-US" altLang="ko-KR" sz="13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r>
              <a:rPr lang="ko-KR" altLang="en-US" sz="13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그렇지 않습니다</a:t>
            </a:r>
            <a:r>
              <a:rPr lang="en-US" altLang="ko-KR" sz="13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ore-KR" altLang="en-US" sz="13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컴퓨터는 사람이 아닌 성능이 매우 좋은 일종의 연산장치일 뿐입니다</a:t>
            </a:r>
            <a:r>
              <a:rPr lang="en-US" altLang="ko-Kore-KR" sz="13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3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컴퓨터에서 색깔을 구분하는 기준인 </a:t>
            </a:r>
            <a:r>
              <a:rPr lang="en-US" altLang="ko-KR" sz="13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RGB </a:t>
            </a:r>
            <a:r>
              <a:rPr lang="ko-KR" altLang="en-US" sz="13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채널은 모두 컴퓨터가 읽을 수 있는 </a:t>
            </a:r>
            <a:r>
              <a:rPr lang="ko-KR" altLang="en-US" sz="13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숫자</a:t>
            </a:r>
            <a:r>
              <a:rPr lang="ko-KR" altLang="en-US" sz="13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이루어져있습니다</a:t>
            </a:r>
            <a:r>
              <a:rPr lang="en-US" altLang="ko-KR" sz="13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3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컴퓨터는 이미지 데이터를 굉장히 많은 숫자의 조합</a:t>
            </a:r>
            <a:r>
              <a:rPr lang="en-US" altLang="ko-KR" sz="13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3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숫자의 배열로 읽을 수 있는 것이죠</a:t>
            </a:r>
            <a:r>
              <a:rPr lang="en-US" altLang="ko-KR" sz="13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300" dirty="0">
              <a:solidFill>
                <a:srgbClr val="505B7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CC13E4-BADC-E04C-8382-3091C581289A}"/>
              </a:ext>
            </a:extLst>
          </p:cNvPr>
          <p:cNvSpPr>
            <a:spLocks noChangeAspect="1"/>
          </p:cNvSpPr>
          <p:nvPr/>
        </p:nvSpPr>
        <p:spPr>
          <a:xfrm>
            <a:off x="3763592" y="5058161"/>
            <a:ext cx="777634" cy="1396237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3A738F-C8B3-2944-B5F5-77560169D18F}"/>
              </a:ext>
            </a:extLst>
          </p:cNvPr>
          <p:cNvSpPr>
            <a:spLocks noChangeAspect="1"/>
          </p:cNvSpPr>
          <p:nvPr/>
        </p:nvSpPr>
        <p:spPr>
          <a:xfrm>
            <a:off x="3792211" y="3485718"/>
            <a:ext cx="777634" cy="1396237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ADA227-D485-D142-88A2-C37A477CE759}"/>
              </a:ext>
            </a:extLst>
          </p:cNvPr>
          <p:cNvSpPr>
            <a:spLocks noChangeAspect="1"/>
          </p:cNvSpPr>
          <p:nvPr/>
        </p:nvSpPr>
        <p:spPr>
          <a:xfrm>
            <a:off x="3763592" y="1913275"/>
            <a:ext cx="777633" cy="1396237"/>
          </a:xfrm>
          <a:prstGeom prst="rect">
            <a:avLst/>
          </a:prstGeom>
          <a:blipFill dpi="0" rotWithShape="1">
            <a:blip r:embed="rId4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8CF96917-EE64-AF40-88CE-674D33B0F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31" y="2158436"/>
            <a:ext cx="2316976" cy="4188380"/>
          </a:xfrm>
          <a:prstGeom prst="rect">
            <a:avLst/>
          </a:prstGeom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4DFAB17F-22CB-A24D-8888-FDEBD707D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534" y="2158436"/>
            <a:ext cx="2316976" cy="418838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64B0AD-49EA-7A47-92AF-57D5F887A0AC}"/>
              </a:ext>
            </a:extLst>
          </p:cNvPr>
          <p:cNvSpPr/>
          <p:nvPr/>
        </p:nvSpPr>
        <p:spPr>
          <a:xfrm>
            <a:off x="650192" y="3129512"/>
            <a:ext cx="360000" cy="36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D059EA-4EA6-5C4E-B2C9-B4188661BF7D}"/>
              </a:ext>
            </a:extLst>
          </p:cNvPr>
          <p:cNvSpPr/>
          <p:nvPr/>
        </p:nvSpPr>
        <p:spPr>
          <a:xfrm>
            <a:off x="3795983" y="2158436"/>
            <a:ext cx="396000" cy="36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26B144-CF6B-3544-A1DB-44F4D952C802}"/>
              </a:ext>
            </a:extLst>
          </p:cNvPr>
          <p:cNvSpPr/>
          <p:nvPr/>
        </p:nvSpPr>
        <p:spPr>
          <a:xfrm>
            <a:off x="3821029" y="3730879"/>
            <a:ext cx="360000" cy="36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011C81-F05D-2943-BB0E-C762C10AAB05}"/>
              </a:ext>
            </a:extLst>
          </p:cNvPr>
          <p:cNvSpPr/>
          <p:nvPr/>
        </p:nvSpPr>
        <p:spPr>
          <a:xfrm>
            <a:off x="3821029" y="5299188"/>
            <a:ext cx="360000" cy="36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9CB42B-5D79-9244-8CC6-8189FB3A0B49}"/>
              </a:ext>
            </a:extLst>
          </p:cNvPr>
          <p:cNvSpPr txBox="1"/>
          <p:nvPr/>
        </p:nvSpPr>
        <p:spPr>
          <a:xfrm>
            <a:off x="3728191" y="2188141"/>
            <a:ext cx="554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255</a:t>
            </a:r>
            <a:endParaRPr kumimoji="1" lang="ko-Kore-KR" altLang="en-US" sz="1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A1BC4C-54FF-044B-9B35-0C918BB11508}"/>
              </a:ext>
            </a:extLst>
          </p:cNvPr>
          <p:cNvSpPr txBox="1"/>
          <p:nvPr/>
        </p:nvSpPr>
        <p:spPr>
          <a:xfrm>
            <a:off x="3768758" y="3752325"/>
            <a:ext cx="412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16</a:t>
            </a:r>
            <a:endParaRPr kumimoji="1" lang="ko-Kore-KR" altLang="en-US" sz="1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D0FD7F-E7E5-D44B-96B0-B8D76C4FC250}"/>
              </a:ext>
            </a:extLst>
          </p:cNvPr>
          <p:cNvSpPr txBox="1"/>
          <p:nvPr/>
        </p:nvSpPr>
        <p:spPr>
          <a:xfrm>
            <a:off x="3792211" y="5304304"/>
            <a:ext cx="412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17</a:t>
            </a:r>
            <a:endParaRPr kumimoji="1" lang="ko-Kore-KR" altLang="en-US" sz="1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39B091-428E-C84A-9CD2-F257ED423E48}"/>
              </a:ext>
            </a:extLst>
          </p:cNvPr>
          <p:cNvSpPr/>
          <p:nvPr/>
        </p:nvSpPr>
        <p:spPr>
          <a:xfrm>
            <a:off x="5823371" y="3125718"/>
            <a:ext cx="360000" cy="36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25" name="직선 연결선[R] 16">
            <a:extLst>
              <a:ext uri="{FF2B5EF4-FFF2-40B4-BE49-F238E27FC236}">
                <a16:creationId xmlns:a16="http://schemas.microsoft.com/office/drawing/2014/main" id="{FE4A22EF-ADC2-C14C-B25E-EFB80D674F7A}"/>
              </a:ext>
            </a:extLst>
          </p:cNvPr>
          <p:cNvCxnSpPr>
            <a:cxnSpLocks/>
          </p:cNvCxnSpPr>
          <p:nvPr/>
        </p:nvCxnSpPr>
        <p:spPr>
          <a:xfrm flipV="1">
            <a:off x="1010192" y="2188141"/>
            <a:ext cx="2810837" cy="937577"/>
          </a:xfrm>
          <a:prstGeom prst="line">
            <a:avLst/>
          </a:prstGeom>
          <a:ln w="254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3">
            <a:extLst>
              <a:ext uri="{FF2B5EF4-FFF2-40B4-BE49-F238E27FC236}">
                <a16:creationId xmlns:a16="http://schemas.microsoft.com/office/drawing/2014/main" id="{244997FB-FC58-3247-B8B6-FBEFF58E1173}"/>
              </a:ext>
            </a:extLst>
          </p:cNvPr>
          <p:cNvCxnSpPr>
            <a:cxnSpLocks/>
          </p:cNvCxnSpPr>
          <p:nvPr/>
        </p:nvCxnSpPr>
        <p:spPr>
          <a:xfrm>
            <a:off x="1033645" y="3485719"/>
            <a:ext cx="2810837" cy="2173469"/>
          </a:xfrm>
          <a:prstGeom prst="line">
            <a:avLst/>
          </a:prstGeom>
          <a:ln w="254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4">
            <a:extLst>
              <a:ext uri="{FF2B5EF4-FFF2-40B4-BE49-F238E27FC236}">
                <a16:creationId xmlns:a16="http://schemas.microsoft.com/office/drawing/2014/main" id="{B579D102-7466-034C-85B4-AD9CA6A848BD}"/>
              </a:ext>
            </a:extLst>
          </p:cNvPr>
          <p:cNvCxnSpPr>
            <a:cxnSpLocks/>
          </p:cNvCxnSpPr>
          <p:nvPr/>
        </p:nvCxnSpPr>
        <p:spPr>
          <a:xfrm>
            <a:off x="4180830" y="2173289"/>
            <a:ext cx="1642541" cy="952428"/>
          </a:xfrm>
          <a:prstGeom prst="line">
            <a:avLst/>
          </a:prstGeom>
          <a:ln w="254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5">
            <a:extLst>
              <a:ext uri="{FF2B5EF4-FFF2-40B4-BE49-F238E27FC236}">
                <a16:creationId xmlns:a16="http://schemas.microsoft.com/office/drawing/2014/main" id="{06D8335E-582A-3E43-9BAE-91BB84E58499}"/>
              </a:ext>
            </a:extLst>
          </p:cNvPr>
          <p:cNvCxnSpPr>
            <a:cxnSpLocks/>
          </p:cNvCxnSpPr>
          <p:nvPr/>
        </p:nvCxnSpPr>
        <p:spPr>
          <a:xfrm flipV="1">
            <a:off x="4180829" y="3506120"/>
            <a:ext cx="1642542" cy="2129295"/>
          </a:xfrm>
          <a:prstGeom prst="line">
            <a:avLst/>
          </a:prstGeom>
          <a:ln w="254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6">
            <a:extLst>
              <a:ext uri="{FF2B5EF4-FFF2-40B4-BE49-F238E27FC236}">
                <a16:creationId xmlns:a16="http://schemas.microsoft.com/office/drawing/2014/main" id="{BF9E8912-F206-784B-A3EF-1F976CB824F6}"/>
              </a:ext>
            </a:extLst>
          </p:cNvPr>
          <p:cNvCxnSpPr>
            <a:cxnSpLocks/>
          </p:cNvCxnSpPr>
          <p:nvPr/>
        </p:nvCxnSpPr>
        <p:spPr>
          <a:xfrm flipV="1">
            <a:off x="6244277" y="3292956"/>
            <a:ext cx="2346696" cy="23050"/>
          </a:xfrm>
          <a:prstGeom prst="line">
            <a:avLst/>
          </a:prstGeom>
          <a:ln w="25400">
            <a:solidFill>
              <a:srgbClr val="C0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681BEA7-3B6B-7B48-92C5-B9EEA9F85E47}"/>
              </a:ext>
            </a:extLst>
          </p:cNvPr>
          <p:cNvSpPr txBox="1"/>
          <p:nvPr/>
        </p:nvSpPr>
        <p:spPr>
          <a:xfrm>
            <a:off x="8754540" y="3004507"/>
            <a:ext cx="278431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</a:t>
            </a:r>
            <a:r>
              <a:rPr kumimoji="1" lang="en-US" altLang="ko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</a:t>
            </a:r>
            <a:r>
              <a:rPr kumimoji="1" lang="en-US" altLang="ko-Kore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 [255,</a:t>
            </a:r>
            <a:r>
              <a:rPr kumimoji="1" lang="ko-Kore-KR" altLang="en-US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ore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kumimoji="1" lang="en-US" altLang="ko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6, 17],</a:t>
            </a:r>
            <a:endParaRPr kumimoji="1" lang="en-US" altLang="ko-Kore-KR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            …]]</a:t>
            </a:r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4A462098-F758-5A4C-859D-0D11F295EAA5}"/>
              </a:ext>
            </a:extLst>
          </p:cNvPr>
          <p:cNvSpPr txBox="1">
            <a:spLocks/>
          </p:cNvSpPr>
          <p:nvPr/>
        </p:nvSpPr>
        <p:spPr>
          <a:xfrm>
            <a:off x="8590973" y="4624041"/>
            <a:ext cx="3470680" cy="738664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re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데이터는 컴퓨터에서 실제로 숫자들의 조합으로 존재합니다</a:t>
            </a:r>
            <a:r>
              <a:rPr lang="en-US" altLang="ko-Kore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ore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400" dirty="0">
              <a:solidFill>
                <a:srgbClr val="505B7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텍스트 개체 틀 4">
            <a:extLst>
              <a:ext uri="{FF2B5EF4-FFF2-40B4-BE49-F238E27FC236}">
                <a16:creationId xmlns:a16="http://schemas.microsoft.com/office/drawing/2014/main" id="{6A6EACA1-A480-7C40-878B-87D7C6E81E25}"/>
              </a:ext>
            </a:extLst>
          </p:cNvPr>
          <p:cNvSpPr txBox="1">
            <a:spLocks/>
          </p:cNvSpPr>
          <p:nvPr/>
        </p:nvSpPr>
        <p:spPr>
          <a:xfrm>
            <a:off x="9272716" y="3016569"/>
            <a:ext cx="2266142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R,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G,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채널은 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0~255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사이의 값을 가집니다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-104809" y="212929"/>
            <a:ext cx="25635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컴퓨터에서의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48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CDD3B01A-17E0-7248-80E3-6798957C4E52}"/>
              </a:ext>
            </a:extLst>
          </p:cNvPr>
          <p:cNvSpPr txBox="1">
            <a:spLocks/>
          </p:cNvSpPr>
          <p:nvPr/>
        </p:nvSpPr>
        <p:spPr>
          <a:xfrm>
            <a:off x="881385" y="5623831"/>
            <a:ext cx="10396694" cy="1009001"/>
          </a:xfrm>
          <a:prstGeom prst="rect">
            <a:avLst/>
          </a:prstGeom>
          <a:ln w="25400"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altLang="ko-Kore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위치와 색상값으로 그림 전체를 표현한다는 아이디어로 부터 컴퓨터에서의 이미지 표현 방식을 이해할 수 있습니다</a:t>
            </a:r>
            <a:r>
              <a:rPr lang="en-US" altLang="ko-Kore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ko-Kore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컴퓨터에서는 각 점을 </a:t>
            </a:r>
            <a:r>
              <a:rPr lang="ko-Kore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픽셀</a:t>
            </a:r>
            <a:r>
              <a:rPr lang="en-US" altLang="ko-Kore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Pixel)</a:t>
            </a:r>
            <a:r>
              <a:rPr lang="ko-Kore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이라고 부르고 </a:t>
            </a:r>
            <a:r>
              <a:rPr lang="en-US" altLang="ko-Kore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R,G,B</a:t>
            </a:r>
            <a:r>
              <a:rPr lang="ko-Kore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세가지 색상으로 이미지를 표현합니다</a:t>
            </a:r>
            <a:r>
              <a:rPr lang="en-US" altLang="ko-Kore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ko-Kore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R,G,B</a:t>
            </a:r>
            <a:r>
              <a:rPr lang="ko-Kore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채녈은 모두 숫자로 이루어져 있으므로 </a:t>
            </a:r>
            <a:r>
              <a:rPr lang="ko-Kore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숫자들의 조합이 픽셀</a:t>
            </a:r>
            <a:r>
              <a:rPr lang="ko-Kore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이루고</a:t>
            </a:r>
            <a:r>
              <a:rPr lang="en-US" altLang="ko-Kore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ore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픽셀이 모여 이미지 데이터를 표현</a:t>
            </a:r>
            <a:r>
              <a:rPr lang="ko-Kore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할 수 있는것이죠</a:t>
            </a:r>
            <a:r>
              <a:rPr lang="en-US" altLang="ko-Kore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b="1" dirty="0">
              <a:solidFill>
                <a:srgbClr val="505B7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CDD3B01A-17E0-7248-80E3-6798957C4E52}"/>
              </a:ext>
            </a:extLst>
          </p:cNvPr>
          <p:cNvSpPr txBox="1">
            <a:spLocks/>
          </p:cNvSpPr>
          <p:nvPr/>
        </p:nvSpPr>
        <p:spPr>
          <a:xfrm>
            <a:off x="3230481" y="253441"/>
            <a:ext cx="8491694" cy="9731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ko-Kore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그렇다면 이미지 데이터를 이루는 숫자들은 어떤 형태로 존재할까요</a:t>
            </a:r>
            <a:r>
              <a:rPr lang="en-US" altLang="ko-Kore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ore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19</a:t>
            </a:r>
            <a:r>
              <a:rPr lang="ko-Kore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세기 신인상주의 화가 조르주 쇠라의 점묘법을 생각하면 이해가 쉽습니다</a:t>
            </a:r>
            <a:r>
              <a:rPr lang="en-US" altLang="ko-Kore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ko-Kore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점묘법은 오른쪽 그림과 같이 각 위치의 색상을 작은 점으로 찍어서 그림을 그리는 미술 기법 중 하나입니다</a:t>
            </a:r>
            <a:r>
              <a:rPr lang="en-US" altLang="ko-Kore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32" name="그림 31" descr="그리기이(가) 표시된 사진&#10;&#10;자동 생성된 설명">
            <a:extLst>
              <a:ext uri="{FF2B5EF4-FFF2-40B4-BE49-F238E27FC236}">
                <a16:creationId xmlns:a16="http://schemas.microsoft.com/office/drawing/2014/main" id="{8CF96917-EE64-AF40-88CE-674D33B0F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88" y="1664537"/>
            <a:ext cx="2142844" cy="387360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664B0AD-49EA-7A47-92AF-57D5F887A0AC}"/>
              </a:ext>
            </a:extLst>
          </p:cNvPr>
          <p:cNvSpPr/>
          <p:nvPr/>
        </p:nvSpPr>
        <p:spPr>
          <a:xfrm>
            <a:off x="1051761" y="1902348"/>
            <a:ext cx="549036" cy="6102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4" name="텍스트 개체 틀 4">
            <a:extLst>
              <a:ext uri="{FF2B5EF4-FFF2-40B4-BE49-F238E27FC236}">
                <a16:creationId xmlns:a16="http://schemas.microsoft.com/office/drawing/2014/main" id="{4A462098-F758-5A4C-859D-0D11F295EAA5}"/>
              </a:ext>
            </a:extLst>
          </p:cNvPr>
          <p:cNvSpPr txBox="1">
            <a:spLocks/>
          </p:cNvSpPr>
          <p:nvPr/>
        </p:nvSpPr>
        <p:spPr>
          <a:xfrm>
            <a:off x="6112390" y="3503433"/>
            <a:ext cx="2682406" cy="58990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ore-KR" altLang="en-US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우리의 눈에 보이는 각 점</a:t>
            </a:r>
            <a:r>
              <a:rPr lang="en-US" altLang="ko-Kore-KR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ore-KR" altLang="en-US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픽셀</a:t>
            </a:r>
            <a:r>
              <a:rPr lang="en-US" altLang="ko-Kore-KR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ko-Kore-KR" altLang="en-US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들은 모두 숫자 형태로 존재합니다</a:t>
            </a:r>
            <a:r>
              <a:rPr lang="en-US" altLang="ko-Kore-KR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R" dirty="0">
              <a:solidFill>
                <a:srgbClr val="505B7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6" name="그림 35" descr="그리기, 벽돌이(가) 표시된 사진&#10;&#10;자동 생성된 설명">
            <a:extLst>
              <a:ext uri="{FF2B5EF4-FFF2-40B4-BE49-F238E27FC236}">
                <a16:creationId xmlns:a16="http://schemas.microsoft.com/office/drawing/2014/main" id="{F9ACFEB6-D0F3-9644-9B6F-893B5CFAD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999" y="1932757"/>
            <a:ext cx="2995111" cy="3406205"/>
          </a:xfrm>
          <a:prstGeom prst="rect">
            <a:avLst/>
          </a:prstGeom>
        </p:spPr>
      </p:pic>
      <p:cxnSp>
        <p:nvCxnSpPr>
          <p:cNvPr id="37" name="직선 연결선[R] 32">
            <a:extLst>
              <a:ext uri="{FF2B5EF4-FFF2-40B4-BE49-F238E27FC236}">
                <a16:creationId xmlns:a16="http://schemas.microsoft.com/office/drawing/2014/main" id="{BF28E4CF-7E06-314D-88CE-79150053BE48}"/>
              </a:ext>
            </a:extLst>
          </p:cNvPr>
          <p:cNvCxnSpPr>
            <a:cxnSpLocks/>
          </p:cNvCxnSpPr>
          <p:nvPr/>
        </p:nvCxnSpPr>
        <p:spPr>
          <a:xfrm>
            <a:off x="1547248" y="1911822"/>
            <a:ext cx="1663203" cy="0"/>
          </a:xfrm>
          <a:prstGeom prst="line">
            <a:avLst/>
          </a:prstGeom>
          <a:ln w="254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4">
            <a:extLst>
              <a:ext uri="{FF2B5EF4-FFF2-40B4-BE49-F238E27FC236}">
                <a16:creationId xmlns:a16="http://schemas.microsoft.com/office/drawing/2014/main" id="{3E82A534-09ED-C54C-9A7F-6EB6965A799E}"/>
              </a:ext>
            </a:extLst>
          </p:cNvPr>
          <p:cNvCxnSpPr>
            <a:cxnSpLocks/>
          </p:cNvCxnSpPr>
          <p:nvPr/>
        </p:nvCxnSpPr>
        <p:spPr>
          <a:xfrm>
            <a:off x="1599463" y="2551832"/>
            <a:ext cx="1400194" cy="2808902"/>
          </a:xfrm>
          <a:prstGeom prst="line">
            <a:avLst/>
          </a:prstGeom>
          <a:ln w="254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 descr="잔디, 음식, 테이블, 앉아있는이(가) 표시된 사진&#10;&#10;자동 생성된 설명">
            <a:extLst>
              <a:ext uri="{FF2B5EF4-FFF2-40B4-BE49-F238E27FC236}">
                <a16:creationId xmlns:a16="http://schemas.microsoft.com/office/drawing/2014/main" id="{40596D8D-134C-ED40-9F24-BEC57E129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324" y="2459689"/>
            <a:ext cx="3328530" cy="2080332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159CF72-5BCF-FB4F-9830-F539A877C65D}"/>
              </a:ext>
            </a:extLst>
          </p:cNvPr>
          <p:cNvSpPr txBox="1"/>
          <p:nvPr/>
        </p:nvSpPr>
        <p:spPr>
          <a:xfrm>
            <a:off x="8945076" y="4737063"/>
            <a:ext cx="2523025" cy="5254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점묘법을 사용한 </a:t>
            </a:r>
            <a:endParaRPr kumimoji="1" lang="en-US" altLang="ko-Kore-KR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조르주 쇠라의 그림 작품 일부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AA2A60E-4232-2148-B383-54CC35DE4BC6}"/>
              </a:ext>
            </a:extLst>
          </p:cNvPr>
          <p:cNvSpPr/>
          <p:nvPr/>
        </p:nvSpPr>
        <p:spPr>
          <a:xfrm>
            <a:off x="5220540" y="3047761"/>
            <a:ext cx="144569" cy="1596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9F98B5-6681-484E-A2C6-63163BD47EEA}"/>
              </a:ext>
            </a:extLst>
          </p:cNvPr>
          <p:cNvSpPr txBox="1"/>
          <p:nvPr/>
        </p:nvSpPr>
        <p:spPr>
          <a:xfrm>
            <a:off x="6368000" y="3104875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[147,</a:t>
            </a:r>
            <a:r>
              <a:rPr kumimoji="1" lang="ko-KR" altLang="en-US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108,</a:t>
            </a:r>
            <a:r>
              <a:rPr kumimoji="1" lang="ko-KR" altLang="en-US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75]</a:t>
            </a:r>
            <a:endParaRPr kumimoji="1" lang="ko-Kore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5332-F491-F44C-B586-46F51E037CF8}"/>
              </a:ext>
            </a:extLst>
          </p:cNvPr>
          <p:cNvSpPr txBox="1"/>
          <p:nvPr/>
        </p:nvSpPr>
        <p:spPr>
          <a:xfrm>
            <a:off x="6519483" y="2863095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      </a:t>
            </a:r>
            <a:r>
              <a:rPr kumimoji="1" lang="en-US" altLang="ko-Kore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</a:t>
            </a:r>
            <a:r>
              <a:rPr kumimoji="1" lang="en-US" altLang="ko-Kore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</a:t>
            </a:r>
            <a:r>
              <a:rPr kumimoji="1" lang="en-US" altLang="ko-Kore-KR" dirty="0">
                <a:solidFill>
                  <a:srgbClr val="4142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</a:t>
            </a:r>
            <a:endParaRPr kumimoji="1" lang="ko-Kore-KR" altLang="en-US" dirty="0">
              <a:solidFill>
                <a:srgbClr val="4142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27014" y="212929"/>
            <a:ext cx="2231700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이미지를 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이루는 형태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31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6254" y="2921168"/>
            <a:ext cx="8059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넘파이</a:t>
            </a:r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 </a:t>
            </a:r>
            <a:r>
              <a:rPr lang="en-US" altLang="ko-KR" sz="6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Numpy</a:t>
            </a:r>
            <a:r>
              <a:rPr lang="en-US" altLang="ko-KR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)</a:t>
            </a:r>
            <a:endParaRPr lang="ko-KR" altLang="en-US" sz="6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1643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데이터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329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C684EBD4-C7A7-5440-81D4-5DB67B103560}"/>
              </a:ext>
            </a:extLst>
          </p:cNvPr>
          <p:cNvSpPr txBox="1">
            <a:spLocks/>
          </p:cNvSpPr>
          <p:nvPr/>
        </p:nvSpPr>
        <p:spPr>
          <a:xfrm>
            <a:off x="696367" y="3532180"/>
            <a:ext cx="6096839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en-US" altLang="ko-Kore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Numpy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패키지이므로 사용을 위해서는 호출하는 과정이 필요합니다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en-US" altLang="ko-KR" sz="1400" dirty="0">
                <a:solidFill>
                  <a:srgbClr val="00B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</a:t>
            </a:r>
            <a:r>
              <a:rPr lang="en-US" altLang="ko-Kore-KR" sz="1400" dirty="0">
                <a:solidFill>
                  <a:srgbClr val="00B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mport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명령어를 사용해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numpy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패키지를 불러와보도록 하겠습니다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32D342-869E-0842-9F7E-79C11A2AC504}"/>
              </a:ext>
            </a:extLst>
          </p:cNvPr>
          <p:cNvSpPr txBox="1"/>
          <p:nvPr/>
        </p:nvSpPr>
        <p:spPr>
          <a:xfrm>
            <a:off x="696367" y="2940204"/>
            <a:ext cx="2088053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Numpy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패키지 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호출하기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B84199F-7B6C-9E41-BE72-A372E2B44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303" b="857"/>
          <a:stretch/>
        </p:blipFill>
        <p:spPr>
          <a:xfrm>
            <a:off x="696367" y="4216872"/>
            <a:ext cx="6358098" cy="321200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4F358E7-7C6B-D24E-B0AC-280166BFED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659" b="-7476"/>
          <a:stretch/>
        </p:blipFill>
        <p:spPr>
          <a:xfrm>
            <a:off x="696367" y="5136935"/>
            <a:ext cx="6328632" cy="348193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BF7C8592-B042-5748-974F-EF2356E5E93F}"/>
              </a:ext>
            </a:extLst>
          </p:cNvPr>
          <p:cNvSpPr txBox="1">
            <a:spLocks/>
          </p:cNvSpPr>
          <p:nvPr/>
        </p:nvSpPr>
        <p:spPr>
          <a:xfrm>
            <a:off x="696367" y="4699544"/>
            <a:ext cx="5708144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en-US" altLang="ko-Kore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Numpy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패키지는 주로 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‘np’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라는 별칭을 사용해 불러옵니다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24" name="그림 23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D69958C3-EE0C-5147-BAD4-6E1328A9F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414" y="3307276"/>
            <a:ext cx="4248150" cy="190904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26399" y="45788"/>
            <a:ext cx="213231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효과적이고 빠른</a:t>
            </a:r>
            <a:endParaRPr lang="en-US" altLang="ko-KR" sz="22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 처리를</a:t>
            </a:r>
            <a:endParaRPr lang="en-US" altLang="ko-KR" sz="22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위한 방법</a:t>
            </a:r>
            <a:endParaRPr lang="en-US" altLang="ko-KR" sz="22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2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넘파이</a:t>
            </a:r>
            <a:r>
              <a:rPr lang="ko-KR" altLang="en-US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22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Numpy</a:t>
            </a:r>
            <a:r>
              <a:rPr lang="en-US" altLang="ko-KR" sz="2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234100" y="87552"/>
            <a:ext cx="93617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 err="1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Numpy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400" dirty="0" err="1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넘파이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 err="1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넘피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이미지와 같은 다차원의 대용량 데이터를 효율적으로 다룰 수 있도록 </a:t>
            </a:r>
            <a:endParaRPr lang="en-US" altLang="ko-KR" sz="1400" dirty="0">
              <a:solidFill>
                <a:srgbClr val="505B7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도와주는 </a:t>
            </a:r>
            <a:r>
              <a:rPr lang="ko-KR" altLang="en-US" sz="1400" dirty="0" err="1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패키지 중 하나입니다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 err="1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Numpy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</a:t>
            </a:r>
            <a:r>
              <a:rPr lang="ko-KR" altLang="en-US" sz="1400" dirty="0" err="1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리스트나 </a:t>
            </a:r>
            <a:r>
              <a:rPr lang="ko-KR" altLang="en-US" sz="1400" dirty="0" err="1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튜플등과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같이 데이터를 담는 역할을 하지만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 err="1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파이썬에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내장되어</a:t>
            </a:r>
            <a:endParaRPr lang="en-US" altLang="ko-KR" sz="1400" dirty="0">
              <a:solidFill>
                <a:srgbClr val="505B7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있는 리스트나 </a:t>
            </a:r>
            <a:r>
              <a:rPr lang="ko-KR" altLang="en-US" sz="1400" dirty="0" err="1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튜플등보다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훨씬 빠르고 효율적인 데이터 처리를 제공합니다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53481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2944" y="83814"/>
            <a:ext cx="9568543" cy="1349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 err="1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Numpy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핵심인 배열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(array)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</a:t>
            </a:r>
            <a:r>
              <a:rPr lang="ko-KR" altLang="en-US" sz="1400" dirty="0" err="1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넘파이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패키지의 </a:t>
            </a:r>
            <a:r>
              <a:rPr lang="en-US" altLang="ko-KR" sz="1400" dirty="0" err="1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ndarray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클래스입니다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리스트나 </a:t>
            </a:r>
            <a:r>
              <a:rPr lang="ko-KR" altLang="en-US" sz="1400" dirty="0" err="1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튜플등과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같이 여러 개의 데이터를 담고 있는 </a:t>
            </a:r>
            <a:r>
              <a:rPr lang="ko-KR" altLang="en-US" sz="1400" dirty="0" err="1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컨테이너형</a:t>
            </a:r>
            <a:r>
              <a:rPr lang="ko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 err="1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자료구조입니다</a:t>
            </a:r>
            <a:r>
              <a:rPr lang="en-US" altLang="ko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ore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아래 코드를 따라서 타이핑하고 실행해 보세요</a:t>
            </a:r>
            <a:r>
              <a:rPr lang="en-US" altLang="ko-Kore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en-US" sz="1400" dirty="0">
              <a:solidFill>
                <a:srgbClr val="505B7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ore-KR" altLang="en-US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그리고 그 의미를 이해해 보세요</a:t>
            </a:r>
            <a:r>
              <a:rPr lang="en-US" altLang="ko-Kore-KR" sz="1400" dirty="0">
                <a:solidFill>
                  <a:srgbClr val="505B7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0E95374C-2D0D-314D-A772-32F39EFC1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96" y="2614447"/>
            <a:ext cx="8121600" cy="3093054"/>
          </a:xfrm>
          <a:prstGeom prst="rect">
            <a:avLst/>
          </a:prstGeom>
          <a:ln w="25400">
            <a:solidFill>
              <a:srgbClr val="505B71"/>
            </a:solidFill>
          </a:ln>
        </p:spPr>
      </p:pic>
      <p:sp>
        <p:nvSpPr>
          <p:cNvPr id="28" name="순서도: 대체 처리 27"/>
          <p:cNvSpPr/>
          <p:nvPr/>
        </p:nvSpPr>
        <p:spPr>
          <a:xfrm>
            <a:off x="8314146" y="4251080"/>
            <a:ext cx="2674100" cy="72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대체 처리 24"/>
          <p:cNvSpPr/>
          <p:nvPr/>
        </p:nvSpPr>
        <p:spPr>
          <a:xfrm>
            <a:off x="8314146" y="3155758"/>
            <a:ext cx="2674100" cy="72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92653F36-2E57-0E49-B8C3-23B0509A3F1A}"/>
              </a:ext>
            </a:extLst>
          </p:cNvPr>
          <p:cNvSpPr txBox="1">
            <a:spLocks/>
          </p:cNvSpPr>
          <p:nvPr/>
        </p:nvSpPr>
        <p:spPr>
          <a:xfrm>
            <a:off x="8511461" y="3208013"/>
            <a:ext cx="2279469" cy="61549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 자료구조 리스트가 데이터를 담는 방식입니다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29" name="순서도: 대체 처리 28"/>
          <p:cNvSpPr/>
          <p:nvPr/>
        </p:nvSpPr>
        <p:spPr>
          <a:xfrm>
            <a:off x="8314146" y="5347501"/>
            <a:ext cx="2674100" cy="720000"/>
          </a:xfrm>
          <a:prstGeom prst="flowChartAlternateProcess">
            <a:avLst/>
          </a:prstGeom>
          <a:solidFill>
            <a:srgbClr val="E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9E8A53B7-4C7A-774F-B5EC-36C09AA20C6C}"/>
              </a:ext>
            </a:extLst>
          </p:cNvPr>
          <p:cNvSpPr txBox="1">
            <a:spLocks/>
          </p:cNvSpPr>
          <p:nvPr/>
        </p:nvSpPr>
        <p:spPr>
          <a:xfrm>
            <a:off x="8398780" y="4303335"/>
            <a:ext cx="2571178" cy="61549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np.array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자료구조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통해 넘파이 배열을 생성할 수 있습니다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43E09A3C-8A06-604F-9770-85CA3E3F6E21}"/>
              </a:ext>
            </a:extLst>
          </p:cNvPr>
          <p:cNvSpPr txBox="1">
            <a:spLocks/>
          </p:cNvSpPr>
          <p:nvPr/>
        </p:nvSpPr>
        <p:spPr>
          <a:xfrm>
            <a:off x="8419976" y="5399756"/>
            <a:ext cx="2528786" cy="61549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넘파이 패키지의 </a:t>
            </a:r>
            <a:r>
              <a:rPr lang="en-US" altLang="ko-Kore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ndarray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클래스임을 확인할 수 있습니다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30566" y="19662"/>
            <a:ext cx="212814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Numpy</a:t>
            </a:r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핵심</a:t>
            </a:r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배열</a:t>
            </a:r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(array)</a:t>
            </a:r>
          </a:p>
        </p:txBody>
      </p:sp>
    </p:spTree>
    <p:extLst>
      <p:ext uri="{BB962C8B-B14F-4D97-AF65-F5344CB8AC3E}">
        <p14:creationId xmlns:p14="http://schemas.microsoft.com/office/powerpoint/2010/main" val="1208532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6661</TotalTime>
  <Words>1946</Words>
  <Application>Microsoft Office PowerPoint</Application>
  <PresentationFormat>와이드스크린</PresentationFormat>
  <Paragraphs>264</Paragraphs>
  <Slides>27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1" baseType="lpstr">
      <vt:lpstr>Apple SD Gothic Neo</vt:lpstr>
      <vt:lpstr>S-Core Dream 4 Regular</vt:lpstr>
      <vt:lpstr>S-Core Dream 5 Medium</vt:lpstr>
      <vt:lpstr>S-Core Dream 6 Bold</vt:lpstr>
      <vt:lpstr>S-Core Dream 7 ExtraBold</vt:lpstr>
      <vt:lpstr>경기천년제목 Bold</vt:lpstr>
      <vt:lpstr>경기천년제목 Medium</vt:lpstr>
      <vt:lpstr>에스코어 드림 3 Light</vt:lpstr>
      <vt:lpstr>에스코어 드림 5 Medium</vt:lpstr>
      <vt:lpstr>에스코어 드림 7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SeonYoul</dc:creator>
  <cp:lastModifiedBy>박태현</cp:lastModifiedBy>
  <cp:revision>218</cp:revision>
  <dcterms:created xsi:type="dcterms:W3CDTF">2020-07-01T13:16:47Z</dcterms:created>
  <dcterms:modified xsi:type="dcterms:W3CDTF">2020-12-30T00:47:16Z</dcterms:modified>
</cp:coreProperties>
</file>